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73" r:id="rId7"/>
    <p:sldId id="292" r:id="rId8"/>
    <p:sldId id="27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9" r:id="rId17"/>
    <p:sldId id="268" r:id="rId18"/>
    <p:sldId id="278" r:id="rId19"/>
    <p:sldId id="269" r:id="rId20"/>
    <p:sldId id="270" r:id="rId21"/>
    <p:sldId id="271" r:id="rId22"/>
    <p:sldId id="275" r:id="rId23"/>
    <p:sldId id="276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86" autoAdjust="0"/>
  </p:normalViewPr>
  <p:slideViewPr>
    <p:cSldViewPr snapToGrid="0">
      <p:cViewPr varScale="1">
        <p:scale>
          <a:sx n="104" d="100"/>
          <a:sy n="104" d="100"/>
        </p:scale>
        <p:origin x="8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Stupac2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0A-42EA-ACEE-0D26BC32861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0A-42EA-ACEE-0D26BC32861A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0A-42EA-ACEE-0D26BC32861A}"/>
              </c:ext>
            </c:extLst>
          </c:dPt>
          <c:dLbls>
            <c:dLbl>
              <c:idx val="0"/>
              <c:layout>
                <c:manualLayout>
                  <c:x val="-4.1666666666666664E-2"/>
                  <c:y val="0.125781250000000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56E133-2DFE-4019-B81A-949E1481A4C5}" type="VALUE">
                      <a:rPr lang="en-US" sz="2400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[VRIJEDNOST]</a:t>
                    </a:fld>
                    <a:r>
                      <a:rPr lang="en-US" sz="240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999999999999997E-2"/>
                      <c:h val="0.110156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C0A-42EA-ACEE-0D26BC32861A}"/>
                </c:ext>
              </c:extLst>
            </c:dLbl>
            <c:dLbl>
              <c:idx val="1"/>
              <c:layout>
                <c:manualLayout>
                  <c:x val="-0.1945628280839895"/>
                  <c:y val="-3.026500984251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208DF8-0BED-4E2C-B93D-5883213209DC}" type="VALUE">
                      <a:rPr lang="en-US" sz="2800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[VRIJEDNOST]</a:t>
                    </a:fld>
                    <a:r>
                      <a:rPr lang="en-US" sz="2800" dirty="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10416666666667"/>
                      <c:h val="0.111281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0A-42EA-ACEE-0D26BC32861A}"/>
                </c:ext>
              </c:extLst>
            </c:dLbl>
            <c:dLbl>
              <c:idx val="2"/>
              <c:layout>
                <c:manualLayout>
                  <c:x val="0.22471669947506562"/>
                  <c:y val="-7.25346948818897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0CA390-6BC5-40E3-8053-393CCC626FDD}" type="VALUE">
                      <a:rPr lang="en-US" sz="2800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[VRIJEDNOST]</a:t>
                    </a:fld>
                    <a:r>
                      <a:rPr lang="en-US" sz="2800" dirty="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68750000000001"/>
                      <c:h val="0.114406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C0A-42EA-ACEE-0D26BC3286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RIJEČI</c:v>
                </c:pt>
                <c:pt idx="1">
                  <c:v>GLAS</c:v>
                </c:pt>
                <c:pt idx="2">
                  <c:v>MIMIKA, GESTE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7</c:v>
                </c:pt>
                <c:pt idx="1">
                  <c:v>38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0A-42EA-ACEE-0D26BC328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750656167979"/>
          <c:y val="0.84542519685039386"/>
          <c:w val="0.52441519028871386"/>
          <c:h val="0.12644980314960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92FC4-9335-4B72-BC6C-0D1E7C4A868E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A48498F-D586-4118-8F5E-BE123095A49B}">
      <dgm:prSet phldrT="[Text]" custT="1"/>
      <dgm:spPr/>
      <dgm:t>
        <a:bodyPr/>
        <a:lstStyle/>
        <a:p>
          <a:r>
            <a:rPr lang="hr-HR" sz="1800" dirty="0"/>
            <a:t>roditeljski sastanci</a:t>
          </a:r>
          <a:endParaRPr lang="en-US" sz="1800" dirty="0"/>
        </a:p>
      </dgm:t>
    </dgm:pt>
    <dgm:pt modelId="{EF0F7ED7-FC5A-4BE2-94E7-5E28316AAF02}" type="parTrans" cxnId="{99AB5904-8B47-408D-AC76-9CBB5911F508}">
      <dgm:prSet/>
      <dgm:spPr/>
      <dgm:t>
        <a:bodyPr/>
        <a:lstStyle/>
        <a:p>
          <a:endParaRPr lang="en-US"/>
        </a:p>
      </dgm:t>
    </dgm:pt>
    <dgm:pt modelId="{B092A892-74BE-454C-BCB3-1ACE0461F35A}" type="sibTrans" cxnId="{99AB5904-8B47-408D-AC76-9CBB5911F508}">
      <dgm:prSet/>
      <dgm:spPr/>
      <dgm:t>
        <a:bodyPr/>
        <a:lstStyle/>
        <a:p>
          <a:endParaRPr lang="en-US"/>
        </a:p>
      </dgm:t>
    </dgm:pt>
    <dgm:pt modelId="{3590B6CE-4F60-4FD4-A247-FA701F57373C}">
      <dgm:prSet phldrT="[Text]" custT="1"/>
      <dgm:spPr/>
      <dgm:t>
        <a:bodyPr/>
        <a:lstStyle/>
        <a:p>
          <a:r>
            <a:rPr lang="hr-HR" sz="1800" dirty="0"/>
            <a:t>individualni razgovori roditelja s učiteljem</a:t>
          </a:r>
          <a:endParaRPr lang="en-US" sz="1800" dirty="0"/>
        </a:p>
      </dgm:t>
    </dgm:pt>
    <dgm:pt modelId="{DDF006DE-8458-4EC1-9698-5F9D555D4DE4}" type="parTrans" cxnId="{70BC9B35-8ED7-41C1-9740-92E22EED1372}">
      <dgm:prSet/>
      <dgm:spPr/>
      <dgm:t>
        <a:bodyPr/>
        <a:lstStyle/>
        <a:p>
          <a:endParaRPr lang="en-US"/>
        </a:p>
      </dgm:t>
    </dgm:pt>
    <dgm:pt modelId="{237BF391-2EBE-4153-A1C0-911842E71CAE}" type="sibTrans" cxnId="{70BC9B35-8ED7-41C1-9740-92E22EED1372}">
      <dgm:prSet/>
      <dgm:spPr/>
      <dgm:t>
        <a:bodyPr/>
        <a:lstStyle/>
        <a:p>
          <a:endParaRPr lang="en-US"/>
        </a:p>
      </dgm:t>
    </dgm:pt>
    <dgm:pt modelId="{0D0CD8DC-98E8-4B82-ADC0-21E58CED812E}">
      <dgm:prSet phldrT="[Text]" custT="1"/>
      <dgm:spPr/>
      <dgm:t>
        <a:bodyPr/>
        <a:lstStyle/>
        <a:p>
          <a:r>
            <a:rPr lang="hr-HR" sz="1800" dirty="0"/>
            <a:t>pismene poruke roditeljima</a:t>
          </a:r>
          <a:endParaRPr lang="en-US" sz="1800" dirty="0"/>
        </a:p>
      </dgm:t>
    </dgm:pt>
    <dgm:pt modelId="{946AC946-DCBB-4C29-BEF0-FEAE63A06B4C}" type="parTrans" cxnId="{F310D6BB-CE92-4B88-BD69-319A60519744}">
      <dgm:prSet/>
      <dgm:spPr/>
      <dgm:t>
        <a:bodyPr/>
        <a:lstStyle/>
        <a:p>
          <a:endParaRPr lang="en-US"/>
        </a:p>
      </dgm:t>
    </dgm:pt>
    <dgm:pt modelId="{524A5F21-903A-45E4-8E0E-68FD22701D0B}" type="sibTrans" cxnId="{F310D6BB-CE92-4B88-BD69-319A60519744}">
      <dgm:prSet/>
      <dgm:spPr/>
      <dgm:t>
        <a:bodyPr/>
        <a:lstStyle/>
        <a:p>
          <a:endParaRPr lang="en-US"/>
        </a:p>
      </dgm:t>
    </dgm:pt>
    <dgm:pt modelId="{6871E584-ED7F-468A-A0FF-CE0C099602F6}">
      <dgm:prSet phldrT="[Text]" custT="1"/>
      <dgm:spPr/>
      <dgm:t>
        <a:bodyPr/>
        <a:lstStyle/>
        <a:p>
          <a:r>
            <a:rPr lang="hr-HR" sz="1800" dirty="0"/>
            <a:t>posjet učitelja domu učenika</a:t>
          </a:r>
          <a:endParaRPr lang="en-US" sz="1800" dirty="0"/>
        </a:p>
      </dgm:t>
    </dgm:pt>
    <dgm:pt modelId="{E966A8A8-1323-4CB5-BBAF-97DB9AB70486}" type="parTrans" cxnId="{8AFE92E8-881C-47D2-AD36-FA5E9AFDC561}">
      <dgm:prSet/>
      <dgm:spPr/>
      <dgm:t>
        <a:bodyPr/>
        <a:lstStyle/>
        <a:p>
          <a:endParaRPr lang="en-US"/>
        </a:p>
      </dgm:t>
    </dgm:pt>
    <dgm:pt modelId="{11FD2B7D-E55D-4A5C-A9DA-8344B5D73F45}" type="sibTrans" cxnId="{8AFE92E8-881C-47D2-AD36-FA5E9AFDC561}">
      <dgm:prSet/>
      <dgm:spPr/>
      <dgm:t>
        <a:bodyPr/>
        <a:lstStyle/>
        <a:p>
          <a:endParaRPr lang="en-US"/>
        </a:p>
      </dgm:t>
    </dgm:pt>
    <dgm:pt modelId="{F01C7973-DB1E-4F39-AC9D-8DFD21E8D172}">
      <dgm:prSet phldrT="[Text]" custT="1"/>
      <dgm:spPr/>
      <dgm:t>
        <a:bodyPr/>
        <a:lstStyle/>
        <a:p>
          <a:r>
            <a:rPr lang="hr-HR" sz="1800" dirty="0"/>
            <a:t>prisustvovanje roditelja školskim svečanostima</a:t>
          </a:r>
          <a:endParaRPr lang="en-US" sz="1800" dirty="0"/>
        </a:p>
      </dgm:t>
    </dgm:pt>
    <dgm:pt modelId="{7B088CCE-D0C8-44E2-B58D-349B76F86AE5}" type="parTrans" cxnId="{26EFB622-C056-4DB5-8C08-A287E10CA91F}">
      <dgm:prSet/>
      <dgm:spPr/>
      <dgm:t>
        <a:bodyPr/>
        <a:lstStyle/>
        <a:p>
          <a:endParaRPr lang="en-US"/>
        </a:p>
      </dgm:t>
    </dgm:pt>
    <dgm:pt modelId="{7D93D596-7FDD-42ED-86A6-1EFCCB2BE4B3}" type="sibTrans" cxnId="{26EFB622-C056-4DB5-8C08-A287E10CA91F}">
      <dgm:prSet/>
      <dgm:spPr/>
      <dgm:t>
        <a:bodyPr/>
        <a:lstStyle/>
        <a:p>
          <a:endParaRPr lang="en-US"/>
        </a:p>
      </dgm:t>
    </dgm:pt>
    <dgm:pt modelId="{61454033-D94C-4A73-BD3F-C61010A0C18E}">
      <dgm:prSet phldrT="[Text]" custT="1"/>
      <dgm:spPr/>
      <dgm:t>
        <a:bodyPr/>
        <a:lstStyle/>
        <a:p>
          <a:r>
            <a:rPr lang="hr-HR" sz="1800" dirty="0"/>
            <a:t>predavanja za roditelje</a:t>
          </a:r>
          <a:endParaRPr lang="en-US" sz="1800" dirty="0"/>
        </a:p>
      </dgm:t>
    </dgm:pt>
    <dgm:pt modelId="{F56CDB4E-8ED7-4BEE-B703-99A5DBE1686A}" type="parTrans" cxnId="{76FBE826-465F-4FEF-9A8D-E141BECE3A9C}">
      <dgm:prSet/>
      <dgm:spPr/>
      <dgm:t>
        <a:bodyPr/>
        <a:lstStyle/>
        <a:p>
          <a:endParaRPr lang="en-US"/>
        </a:p>
      </dgm:t>
    </dgm:pt>
    <dgm:pt modelId="{8A2BDDFD-D61C-409A-8778-D17311FA093F}" type="sibTrans" cxnId="{76FBE826-465F-4FEF-9A8D-E141BECE3A9C}">
      <dgm:prSet/>
      <dgm:spPr/>
      <dgm:t>
        <a:bodyPr/>
        <a:lstStyle/>
        <a:p>
          <a:endParaRPr lang="en-US"/>
        </a:p>
      </dgm:t>
    </dgm:pt>
    <dgm:pt modelId="{41B4E1B0-5216-4E2C-BAD1-513D48208AE8}" type="pres">
      <dgm:prSet presAssocID="{7C792FC4-9335-4B72-BC6C-0D1E7C4A86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3927218-BB98-49F4-895C-E312FED157B5}" type="pres">
      <dgm:prSet presAssocID="{4A48498F-D586-4118-8F5E-BE123095A49B}" presName="parentLin" presStyleCnt="0"/>
      <dgm:spPr/>
    </dgm:pt>
    <dgm:pt modelId="{039BAC45-6A89-464F-99E5-D7F0DB38361E}" type="pres">
      <dgm:prSet presAssocID="{4A48498F-D586-4118-8F5E-BE123095A49B}" presName="parentLeftMargin" presStyleLbl="node1" presStyleIdx="0" presStyleCnt="6"/>
      <dgm:spPr/>
      <dgm:t>
        <a:bodyPr/>
        <a:lstStyle/>
        <a:p>
          <a:endParaRPr lang="hr-HR"/>
        </a:p>
      </dgm:t>
    </dgm:pt>
    <dgm:pt modelId="{0F90BC61-A895-4B4C-A1FF-CCCEF3F46830}" type="pres">
      <dgm:prSet presAssocID="{4A48498F-D586-4118-8F5E-BE123095A49B}" presName="parentText" presStyleLbl="node1" presStyleIdx="0" presStyleCnt="6" custScaleX="10869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F0A3A1-3B42-4EC8-9FD3-C1B572E0FBA1}" type="pres">
      <dgm:prSet presAssocID="{4A48498F-D586-4118-8F5E-BE123095A49B}" presName="negativeSpace" presStyleCnt="0"/>
      <dgm:spPr/>
    </dgm:pt>
    <dgm:pt modelId="{A9775A9B-FD97-4A8A-8B79-7BE680EA1F33}" type="pres">
      <dgm:prSet presAssocID="{4A48498F-D586-4118-8F5E-BE123095A49B}" presName="childText" presStyleLbl="conFgAcc1" presStyleIdx="0" presStyleCnt="6">
        <dgm:presLayoutVars>
          <dgm:bulletEnabled val="1"/>
        </dgm:presLayoutVars>
      </dgm:prSet>
      <dgm:spPr/>
    </dgm:pt>
    <dgm:pt modelId="{D0523127-B12F-49A3-AF0E-638C4033E411}" type="pres">
      <dgm:prSet presAssocID="{B092A892-74BE-454C-BCB3-1ACE0461F35A}" presName="spaceBetweenRectangles" presStyleCnt="0"/>
      <dgm:spPr/>
    </dgm:pt>
    <dgm:pt modelId="{B3DD26BB-7285-403A-A816-7D3320293B0F}" type="pres">
      <dgm:prSet presAssocID="{3590B6CE-4F60-4FD4-A247-FA701F57373C}" presName="parentLin" presStyleCnt="0"/>
      <dgm:spPr/>
    </dgm:pt>
    <dgm:pt modelId="{1739939A-AE0E-4884-B331-DD227FB20214}" type="pres">
      <dgm:prSet presAssocID="{3590B6CE-4F60-4FD4-A247-FA701F57373C}" presName="parentLeftMargin" presStyleLbl="node1" presStyleIdx="0" presStyleCnt="6"/>
      <dgm:spPr/>
      <dgm:t>
        <a:bodyPr/>
        <a:lstStyle/>
        <a:p>
          <a:endParaRPr lang="hr-HR"/>
        </a:p>
      </dgm:t>
    </dgm:pt>
    <dgm:pt modelId="{7F51F0CF-F45E-4836-A00C-3FA76DFFD940}" type="pres">
      <dgm:prSet presAssocID="{3590B6CE-4F60-4FD4-A247-FA701F57373C}" presName="parentText" presStyleLbl="node1" presStyleIdx="1" presStyleCnt="6" custScaleX="10869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EBE0C4-59A8-4C92-9888-0F48CD851F54}" type="pres">
      <dgm:prSet presAssocID="{3590B6CE-4F60-4FD4-A247-FA701F57373C}" presName="negativeSpace" presStyleCnt="0"/>
      <dgm:spPr/>
    </dgm:pt>
    <dgm:pt modelId="{1E23226B-EDFB-40FB-851E-EB15A6EECBE4}" type="pres">
      <dgm:prSet presAssocID="{3590B6CE-4F60-4FD4-A247-FA701F57373C}" presName="childText" presStyleLbl="conFgAcc1" presStyleIdx="1" presStyleCnt="6">
        <dgm:presLayoutVars>
          <dgm:bulletEnabled val="1"/>
        </dgm:presLayoutVars>
      </dgm:prSet>
      <dgm:spPr/>
    </dgm:pt>
    <dgm:pt modelId="{E4C62512-9E67-49EC-AA21-BC01C7395164}" type="pres">
      <dgm:prSet presAssocID="{237BF391-2EBE-4153-A1C0-911842E71CAE}" presName="spaceBetweenRectangles" presStyleCnt="0"/>
      <dgm:spPr/>
    </dgm:pt>
    <dgm:pt modelId="{22D90F3E-86FF-4B0C-A9A6-864C046E4CDB}" type="pres">
      <dgm:prSet presAssocID="{0D0CD8DC-98E8-4B82-ADC0-21E58CED812E}" presName="parentLin" presStyleCnt="0"/>
      <dgm:spPr/>
    </dgm:pt>
    <dgm:pt modelId="{7465EDB5-ECA5-4603-AFF9-2274763BEA24}" type="pres">
      <dgm:prSet presAssocID="{0D0CD8DC-98E8-4B82-ADC0-21E58CED812E}" presName="parentLeftMargin" presStyleLbl="node1" presStyleIdx="1" presStyleCnt="6"/>
      <dgm:spPr/>
      <dgm:t>
        <a:bodyPr/>
        <a:lstStyle/>
        <a:p>
          <a:endParaRPr lang="hr-HR"/>
        </a:p>
      </dgm:t>
    </dgm:pt>
    <dgm:pt modelId="{B1439F89-2DF6-46DC-B556-04F1322F5C45}" type="pres">
      <dgm:prSet presAssocID="{0D0CD8DC-98E8-4B82-ADC0-21E58CED812E}" presName="parentText" presStyleLbl="node1" presStyleIdx="2" presStyleCnt="6" custScaleX="10869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B99776-FD61-45B4-A13A-AEFFD1D8EBFA}" type="pres">
      <dgm:prSet presAssocID="{0D0CD8DC-98E8-4B82-ADC0-21E58CED812E}" presName="negativeSpace" presStyleCnt="0"/>
      <dgm:spPr/>
    </dgm:pt>
    <dgm:pt modelId="{D7617AD8-CED2-4F54-89A0-0AA1A1F30C89}" type="pres">
      <dgm:prSet presAssocID="{0D0CD8DC-98E8-4B82-ADC0-21E58CED812E}" presName="childText" presStyleLbl="conFgAcc1" presStyleIdx="2" presStyleCnt="6">
        <dgm:presLayoutVars>
          <dgm:bulletEnabled val="1"/>
        </dgm:presLayoutVars>
      </dgm:prSet>
      <dgm:spPr/>
    </dgm:pt>
    <dgm:pt modelId="{C891CF05-3C20-411C-8401-BA0DF933AA17}" type="pres">
      <dgm:prSet presAssocID="{524A5F21-903A-45E4-8E0E-68FD22701D0B}" presName="spaceBetweenRectangles" presStyleCnt="0"/>
      <dgm:spPr/>
    </dgm:pt>
    <dgm:pt modelId="{6DC829B9-A480-4818-AC29-5FCCD1EBC510}" type="pres">
      <dgm:prSet presAssocID="{6871E584-ED7F-468A-A0FF-CE0C099602F6}" presName="parentLin" presStyleCnt="0"/>
      <dgm:spPr/>
    </dgm:pt>
    <dgm:pt modelId="{B12B1C54-B101-44AB-A5FC-6BC67634C0A2}" type="pres">
      <dgm:prSet presAssocID="{6871E584-ED7F-468A-A0FF-CE0C099602F6}" presName="parentLeftMargin" presStyleLbl="node1" presStyleIdx="2" presStyleCnt="6"/>
      <dgm:spPr/>
      <dgm:t>
        <a:bodyPr/>
        <a:lstStyle/>
        <a:p>
          <a:endParaRPr lang="hr-HR"/>
        </a:p>
      </dgm:t>
    </dgm:pt>
    <dgm:pt modelId="{42B696DD-7701-40D5-A2DA-1DAD4CB2415A}" type="pres">
      <dgm:prSet presAssocID="{6871E584-ED7F-468A-A0FF-CE0C099602F6}" presName="parentText" presStyleLbl="node1" presStyleIdx="3" presStyleCnt="6" custScaleX="10840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E0066A-C649-418A-8F3E-C84A81F71885}" type="pres">
      <dgm:prSet presAssocID="{6871E584-ED7F-468A-A0FF-CE0C099602F6}" presName="negativeSpace" presStyleCnt="0"/>
      <dgm:spPr/>
    </dgm:pt>
    <dgm:pt modelId="{730B7D40-20B5-4381-B662-972B77C063E9}" type="pres">
      <dgm:prSet presAssocID="{6871E584-ED7F-468A-A0FF-CE0C099602F6}" presName="childText" presStyleLbl="conFgAcc1" presStyleIdx="3" presStyleCnt="6">
        <dgm:presLayoutVars>
          <dgm:bulletEnabled val="1"/>
        </dgm:presLayoutVars>
      </dgm:prSet>
      <dgm:spPr/>
    </dgm:pt>
    <dgm:pt modelId="{43F3E214-DBEF-4DE2-A3BF-D09825527703}" type="pres">
      <dgm:prSet presAssocID="{11FD2B7D-E55D-4A5C-A9DA-8344B5D73F45}" presName="spaceBetweenRectangles" presStyleCnt="0"/>
      <dgm:spPr/>
    </dgm:pt>
    <dgm:pt modelId="{D9D9E144-1EA6-4C66-B09A-90562739EC50}" type="pres">
      <dgm:prSet presAssocID="{F01C7973-DB1E-4F39-AC9D-8DFD21E8D172}" presName="parentLin" presStyleCnt="0"/>
      <dgm:spPr/>
    </dgm:pt>
    <dgm:pt modelId="{5F4A7697-60AA-485C-B2CB-9BDB504BD573}" type="pres">
      <dgm:prSet presAssocID="{F01C7973-DB1E-4F39-AC9D-8DFD21E8D172}" presName="parentLeftMargin" presStyleLbl="node1" presStyleIdx="3" presStyleCnt="6"/>
      <dgm:spPr/>
      <dgm:t>
        <a:bodyPr/>
        <a:lstStyle/>
        <a:p>
          <a:endParaRPr lang="hr-HR"/>
        </a:p>
      </dgm:t>
    </dgm:pt>
    <dgm:pt modelId="{173C218C-EEBC-4810-AAA6-70BD54746F39}" type="pres">
      <dgm:prSet presAssocID="{F01C7973-DB1E-4F39-AC9D-8DFD21E8D172}" presName="parentText" presStyleLbl="node1" presStyleIdx="4" presStyleCnt="6" custScaleX="10825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10C959-E576-4B19-860C-E255517E2488}" type="pres">
      <dgm:prSet presAssocID="{F01C7973-DB1E-4F39-AC9D-8DFD21E8D172}" presName="negativeSpace" presStyleCnt="0"/>
      <dgm:spPr/>
    </dgm:pt>
    <dgm:pt modelId="{794521E2-CDBE-4541-9E35-1AB641FE0D4A}" type="pres">
      <dgm:prSet presAssocID="{F01C7973-DB1E-4F39-AC9D-8DFD21E8D172}" presName="childText" presStyleLbl="conFgAcc1" presStyleIdx="4" presStyleCnt="6">
        <dgm:presLayoutVars>
          <dgm:bulletEnabled val="1"/>
        </dgm:presLayoutVars>
      </dgm:prSet>
      <dgm:spPr/>
    </dgm:pt>
    <dgm:pt modelId="{CCA418AB-A9F0-496B-B40E-11EB206BA99E}" type="pres">
      <dgm:prSet presAssocID="{7D93D596-7FDD-42ED-86A6-1EFCCB2BE4B3}" presName="spaceBetweenRectangles" presStyleCnt="0"/>
      <dgm:spPr/>
    </dgm:pt>
    <dgm:pt modelId="{6F4226BE-BDC7-4F05-8247-F33245065CB4}" type="pres">
      <dgm:prSet presAssocID="{61454033-D94C-4A73-BD3F-C61010A0C18E}" presName="parentLin" presStyleCnt="0"/>
      <dgm:spPr/>
    </dgm:pt>
    <dgm:pt modelId="{B9FA8E98-A0EB-4B26-AE92-8C2AEC1EB069}" type="pres">
      <dgm:prSet presAssocID="{61454033-D94C-4A73-BD3F-C61010A0C18E}" presName="parentLeftMargin" presStyleLbl="node1" presStyleIdx="4" presStyleCnt="6"/>
      <dgm:spPr/>
      <dgm:t>
        <a:bodyPr/>
        <a:lstStyle/>
        <a:p>
          <a:endParaRPr lang="hr-HR"/>
        </a:p>
      </dgm:t>
    </dgm:pt>
    <dgm:pt modelId="{6FB6DD59-BA8D-4FEB-9799-C29CDA972681}" type="pres">
      <dgm:prSet presAssocID="{61454033-D94C-4A73-BD3F-C61010A0C18E}" presName="parentText" presStyleLbl="node1" presStyleIdx="5" presStyleCnt="6" custScaleX="10927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2495D4-6921-48EB-B2EA-1D07C6EB9AFE}" type="pres">
      <dgm:prSet presAssocID="{61454033-D94C-4A73-BD3F-C61010A0C18E}" presName="negativeSpace" presStyleCnt="0"/>
      <dgm:spPr/>
    </dgm:pt>
    <dgm:pt modelId="{FFB5387B-C93C-4C14-A2A4-A7299D94C47B}" type="pres">
      <dgm:prSet presAssocID="{61454033-D94C-4A73-BD3F-C61010A0C18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F0EB393-9196-4C83-8D16-45332AD08CCA}" type="presOf" srcId="{61454033-D94C-4A73-BD3F-C61010A0C18E}" destId="{B9FA8E98-A0EB-4B26-AE92-8C2AEC1EB069}" srcOrd="0" destOrd="0" presId="urn:microsoft.com/office/officeart/2005/8/layout/list1"/>
    <dgm:cxn modelId="{76FBE826-465F-4FEF-9A8D-E141BECE3A9C}" srcId="{7C792FC4-9335-4B72-BC6C-0D1E7C4A868E}" destId="{61454033-D94C-4A73-BD3F-C61010A0C18E}" srcOrd="5" destOrd="0" parTransId="{F56CDB4E-8ED7-4BEE-B703-99A5DBE1686A}" sibTransId="{8A2BDDFD-D61C-409A-8778-D17311FA093F}"/>
    <dgm:cxn modelId="{2F3D587E-2AC4-4E13-8874-9ACD688CEC3C}" type="presOf" srcId="{0D0CD8DC-98E8-4B82-ADC0-21E58CED812E}" destId="{7465EDB5-ECA5-4603-AFF9-2274763BEA24}" srcOrd="0" destOrd="0" presId="urn:microsoft.com/office/officeart/2005/8/layout/list1"/>
    <dgm:cxn modelId="{70BC9B35-8ED7-41C1-9740-92E22EED1372}" srcId="{7C792FC4-9335-4B72-BC6C-0D1E7C4A868E}" destId="{3590B6CE-4F60-4FD4-A247-FA701F57373C}" srcOrd="1" destOrd="0" parTransId="{DDF006DE-8458-4EC1-9698-5F9D555D4DE4}" sibTransId="{237BF391-2EBE-4153-A1C0-911842E71CAE}"/>
    <dgm:cxn modelId="{C20B4562-4AF1-4EF1-98B7-9139D3AE0EF1}" type="presOf" srcId="{F01C7973-DB1E-4F39-AC9D-8DFD21E8D172}" destId="{173C218C-EEBC-4810-AAA6-70BD54746F39}" srcOrd="1" destOrd="0" presId="urn:microsoft.com/office/officeart/2005/8/layout/list1"/>
    <dgm:cxn modelId="{8AFE92E8-881C-47D2-AD36-FA5E9AFDC561}" srcId="{7C792FC4-9335-4B72-BC6C-0D1E7C4A868E}" destId="{6871E584-ED7F-468A-A0FF-CE0C099602F6}" srcOrd="3" destOrd="0" parTransId="{E966A8A8-1323-4CB5-BBAF-97DB9AB70486}" sibTransId="{11FD2B7D-E55D-4A5C-A9DA-8344B5D73F45}"/>
    <dgm:cxn modelId="{99AB5904-8B47-408D-AC76-9CBB5911F508}" srcId="{7C792FC4-9335-4B72-BC6C-0D1E7C4A868E}" destId="{4A48498F-D586-4118-8F5E-BE123095A49B}" srcOrd="0" destOrd="0" parTransId="{EF0F7ED7-FC5A-4BE2-94E7-5E28316AAF02}" sibTransId="{B092A892-74BE-454C-BCB3-1ACE0461F35A}"/>
    <dgm:cxn modelId="{680A5C4F-23B6-4436-BCF1-1DBB268F64D6}" type="presOf" srcId="{6871E584-ED7F-468A-A0FF-CE0C099602F6}" destId="{42B696DD-7701-40D5-A2DA-1DAD4CB2415A}" srcOrd="1" destOrd="0" presId="urn:microsoft.com/office/officeart/2005/8/layout/list1"/>
    <dgm:cxn modelId="{179FA22A-6F48-4156-8071-93442382F15B}" type="presOf" srcId="{61454033-D94C-4A73-BD3F-C61010A0C18E}" destId="{6FB6DD59-BA8D-4FEB-9799-C29CDA972681}" srcOrd="1" destOrd="0" presId="urn:microsoft.com/office/officeart/2005/8/layout/list1"/>
    <dgm:cxn modelId="{AE3B48D5-0EE4-44B0-9DFF-8DE098412C1B}" type="presOf" srcId="{6871E584-ED7F-468A-A0FF-CE0C099602F6}" destId="{B12B1C54-B101-44AB-A5FC-6BC67634C0A2}" srcOrd="0" destOrd="0" presId="urn:microsoft.com/office/officeart/2005/8/layout/list1"/>
    <dgm:cxn modelId="{F310D6BB-CE92-4B88-BD69-319A60519744}" srcId="{7C792FC4-9335-4B72-BC6C-0D1E7C4A868E}" destId="{0D0CD8DC-98E8-4B82-ADC0-21E58CED812E}" srcOrd="2" destOrd="0" parTransId="{946AC946-DCBB-4C29-BEF0-FEAE63A06B4C}" sibTransId="{524A5F21-903A-45E4-8E0E-68FD22701D0B}"/>
    <dgm:cxn modelId="{8BAAC7ED-72C7-4A55-8935-1633C9089CC7}" type="presOf" srcId="{3590B6CE-4F60-4FD4-A247-FA701F57373C}" destId="{7F51F0CF-F45E-4836-A00C-3FA76DFFD940}" srcOrd="1" destOrd="0" presId="urn:microsoft.com/office/officeart/2005/8/layout/list1"/>
    <dgm:cxn modelId="{8A2CD54F-B6B4-4923-89A1-9D2E0A41B76A}" type="presOf" srcId="{4A48498F-D586-4118-8F5E-BE123095A49B}" destId="{039BAC45-6A89-464F-99E5-D7F0DB38361E}" srcOrd="0" destOrd="0" presId="urn:microsoft.com/office/officeart/2005/8/layout/list1"/>
    <dgm:cxn modelId="{02960CB6-BC77-49E8-886F-D1047165EF9C}" type="presOf" srcId="{4A48498F-D586-4118-8F5E-BE123095A49B}" destId="{0F90BC61-A895-4B4C-A1FF-CCCEF3F46830}" srcOrd="1" destOrd="0" presId="urn:microsoft.com/office/officeart/2005/8/layout/list1"/>
    <dgm:cxn modelId="{480ED3BB-2A2D-4958-A4E9-439227DBD035}" type="presOf" srcId="{F01C7973-DB1E-4F39-AC9D-8DFD21E8D172}" destId="{5F4A7697-60AA-485C-B2CB-9BDB504BD573}" srcOrd="0" destOrd="0" presId="urn:microsoft.com/office/officeart/2005/8/layout/list1"/>
    <dgm:cxn modelId="{26EFB622-C056-4DB5-8C08-A287E10CA91F}" srcId="{7C792FC4-9335-4B72-BC6C-0D1E7C4A868E}" destId="{F01C7973-DB1E-4F39-AC9D-8DFD21E8D172}" srcOrd="4" destOrd="0" parTransId="{7B088CCE-D0C8-44E2-B58D-349B76F86AE5}" sibTransId="{7D93D596-7FDD-42ED-86A6-1EFCCB2BE4B3}"/>
    <dgm:cxn modelId="{A659A40C-F0C2-4F9B-B33A-79022F5F1FB4}" type="presOf" srcId="{3590B6CE-4F60-4FD4-A247-FA701F57373C}" destId="{1739939A-AE0E-4884-B331-DD227FB20214}" srcOrd="0" destOrd="0" presId="urn:microsoft.com/office/officeart/2005/8/layout/list1"/>
    <dgm:cxn modelId="{680DDAEE-8796-412C-8DC0-43D01141F96C}" type="presOf" srcId="{0D0CD8DC-98E8-4B82-ADC0-21E58CED812E}" destId="{B1439F89-2DF6-46DC-B556-04F1322F5C45}" srcOrd="1" destOrd="0" presId="urn:microsoft.com/office/officeart/2005/8/layout/list1"/>
    <dgm:cxn modelId="{8A974090-7F72-4ECF-A241-CA2D3616CD0E}" type="presOf" srcId="{7C792FC4-9335-4B72-BC6C-0D1E7C4A868E}" destId="{41B4E1B0-5216-4E2C-BAD1-513D48208AE8}" srcOrd="0" destOrd="0" presId="urn:microsoft.com/office/officeart/2005/8/layout/list1"/>
    <dgm:cxn modelId="{12AC3627-1148-4568-B7DC-221EA7C82E71}" type="presParOf" srcId="{41B4E1B0-5216-4E2C-BAD1-513D48208AE8}" destId="{C3927218-BB98-49F4-895C-E312FED157B5}" srcOrd="0" destOrd="0" presId="urn:microsoft.com/office/officeart/2005/8/layout/list1"/>
    <dgm:cxn modelId="{A2BEA653-EFDF-4B4C-B6A7-522D88EF3A80}" type="presParOf" srcId="{C3927218-BB98-49F4-895C-E312FED157B5}" destId="{039BAC45-6A89-464F-99E5-D7F0DB38361E}" srcOrd="0" destOrd="0" presId="urn:microsoft.com/office/officeart/2005/8/layout/list1"/>
    <dgm:cxn modelId="{806A233B-29EA-4005-9A34-1F7660A33339}" type="presParOf" srcId="{C3927218-BB98-49F4-895C-E312FED157B5}" destId="{0F90BC61-A895-4B4C-A1FF-CCCEF3F46830}" srcOrd="1" destOrd="0" presId="urn:microsoft.com/office/officeart/2005/8/layout/list1"/>
    <dgm:cxn modelId="{DD424C14-201B-437F-B834-9BED042A3F62}" type="presParOf" srcId="{41B4E1B0-5216-4E2C-BAD1-513D48208AE8}" destId="{E5F0A3A1-3B42-4EC8-9FD3-C1B572E0FBA1}" srcOrd="1" destOrd="0" presId="urn:microsoft.com/office/officeart/2005/8/layout/list1"/>
    <dgm:cxn modelId="{5C5B0288-2986-4ECD-A82B-68787B768DCA}" type="presParOf" srcId="{41B4E1B0-5216-4E2C-BAD1-513D48208AE8}" destId="{A9775A9B-FD97-4A8A-8B79-7BE680EA1F33}" srcOrd="2" destOrd="0" presId="urn:microsoft.com/office/officeart/2005/8/layout/list1"/>
    <dgm:cxn modelId="{48C4D7CA-355B-45D6-9C6E-78AA85D63C72}" type="presParOf" srcId="{41B4E1B0-5216-4E2C-BAD1-513D48208AE8}" destId="{D0523127-B12F-49A3-AF0E-638C4033E411}" srcOrd="3" destOrd="0" presId="urn:microsoft.com/office/officeart/2005/8/layout/list1"/>
    <dgm:cxn modelId="{418E67DD-D181-477A-A678-3EC31330074E}" type="presParOf" srcId="{41B4E1B0-5216-4E2C-BAD1-513D48208AE8}" destId="{B3DD26BB-7285-403A-A816-7D3320293B0F}" srcOrd="4" destOrd="0" presId="urn:microsoft.com/office/officeart/2005/8/layout/list1"/>
    <dgm:cxn modelId="{ABA57197-A903-4D48-A7CF-7E2AD35C0091}" type="presParOf" srcId="{B3DD26BB-7285-403A-A816-7D3320293B0F}" destId="{1739939A-AE0E-4884-B331-DD227FB20214}" srcOrd="0" destOrd="0" presId="urn:microsoft.com/office/officeart/2005/8/layout/list1"/>
    <dgm:cxn modelId="{4915905A-5FD3-4BEE-9957-17A32C2A40E4}" type="presParOf" srcId="{B3DD26BB-7285-403A-A816-7D3320293B0F}" destId="{7F51F0CF-F45E-4836-A00C-3FA76DFFD940}" srcOrd="1" destOrd="0" presId="urn:microsoft.com/office/officeart/2005/8/layout/list1"/>
    <dgm:cxn modelId="{FFACBF37-D244-4D2C-A598-3076F4D44509}" type="presParOf" srcId="{41B4E1B0-5216-4E2C-BAD1-513D48208AE8}" destId="{D8EBE0C4-59A8-4C92-9888-0F48CD851F54}" srcOrd="5" destOrd="0" presId="urn:microsoft.com/office/officeart/2005/8/layout/list1"/>
    <dgm:cxn modelId="{F74DED74-C5EA-4466-A319-E17B63105F75}" type="presParOf" srcId="{41B4E1B0-5216-4E2C-BAD1-513D48208AE8}" destId="{1E23226B-EDFB-40FB-851E-EB15A6EECBE4}" srcOrd="6" destOrd="0" presId="urn:microsoft.com/office/officeart/2005/8/layout/list1"/>
    <dgm:cxn modelId="{3FA4DF05-8525-4153-8984-157DA8DE2D14}" type="presParOf" srcId="{41B4E1B0-5216-4E2C-BAD1-513D48208AE8}" destId="{E4C62512-9E67-49EC-AA21-BC01C7395164}" srcOrd="7" destOrd="0" presId="urn:microsoft.com/office/officeart/2005/8/layout/list1"/>
    <dgm:cxn modelId="{123C57F2-5E6A-4D97-AE92-CCD8EF9D0C0A}" type="presParOf" srcId="{41B4E1B0-5216-4E2C-BAD1-513D48208AE8}" destId="{22D90F3E-86FF-4B0C-A9A6-864C046E4CDB}" srcOrd="8" destOrd="0" presId="urn:microsoft.com/office/officeart/2005/8/layout/list1"/>
    <dgm:cxn modelId="{7472DC68-2655-4841-A3A7-FFDAFA2D41F6}" type="presParOf" srcId="{22D90F3E-86FF-4B0C-A9A6-864C046E4CDB}" destId="{7465EDB5-ECA5-4603-AFF9-2274763BEA24}" srcOrd="0" destOrd="0" presId="urn:microsoft.com/office/officeart/2005/8/layout/list1"/>
    <dgm:cxn modelId="{E984444E-029E-4A0B-B6FB-C513B64F5E48}" type="presParOf" srcId="{22D90F3E-86FF-4B0C-A9A6-864C046E4CDB}" destId="{B1439F89-2DF6-46DC-B556-04F1322F5C45}" srcOrd="1" destOrd="0" presId="urn:microsoft.com/office/officeart/2005/8/layout/list1"/>
    <dgm:cxn modelId="{4D1026C5-FDEA-45D7-B54E-11ABFABE5524}" type="presParOf" srcId="{41B4E1B0-5216-4E2C-BAD1-513D48208AE8}" destId="{A2B99776-FD61-45B4-A13A-AEFFD1D8EBFA}" srcOrd="9" destOrd="0" presId="urn:microsoft.com/office/officeart/2005/8/layout/list1"/>
    <dgm:cxn modelId="{069528AE-E5DD-4254-8A68-080AB91B2786}" type="presParOf" srcId="{41B4E1B0-5216-4E2C-BAD1-513D48208AE8}" destId="{D7617AD8-CED2-4F54-89A0-0AA1A1F30C89}" srcOrd="10" destOrd="0" presId="urn:microsoft.com/office/officeart/2005/8/layout/list1"/>
    <dgm:cxn modelId="{A5F3A7DE-DE92-46E8-B050-A161E4AB5826}" type="presParOf" srcId="{41B4E1B0-5216-4E2C-BAD1-513D48208AE8}" destId="{C891CF05-3C20-411C-8401-BA0DF933AA17}" srcOrd="11" destOrd="0" presId="urn:microsoft.com/office/officeart/2005/8/layout/list1"/>
    <dgm:cxn modelId="{402F7231-9092-4BC7-B47B-EBFE44F5973A}" type="presParOf" srcId="{41B4E1B0-5216-4E2C-BAD1-513D48208AE8}" destId="{6DC829B9-A480-4818-AC29-5FCCD1EBC510}" srcOrd="12" destOrd="0" presId="urn:microsoft.com/office/officeart/2005/8/layout/list1"/>
    <dgm:cxn modelId="{9E47EA66-07D0-4B04-837A-E42676F4071C}" type="presParOf" srcId="{6DC829B9-A480-4818-AC29-5FCCD1EBC510}" destId="{B12B1C54-B101-44AB-A5FC-6BC67634C0A2}" srcOrd="0" destOrd="0" presId="urn:microsoft.com/office/officeart/2005/8/layout/list1"/>
    <dgm:cxn modelId="{16384AFD-C840-4F0F-B6EB-26698EC76214}" type="presParOf" srcId="{6DC829B9-A480-4818-AC29-5FCCD1EBC510}" destId="{42B696DD-7701-40D5-A2DA-1DAD4CB2415A}" srcOrd="1" destOrd="0" presId="urn:microsoft.com/office/officeart/2005/8/layout/list1"/>
    <dgm:cxn modelId="{D2F3C9BE-19BC-4CF0-86A1-968A27DEEE71}" type="presParOf" srcId="{41B4E1B0-5216-4E2C-BAD1-513D48208AE8}" destId="{E8E0066A-C649-418A-8F3E-C84A81F71885}" srcOrd="13" destOrd="0" presId="urn:microsoft.com/office/officeart/2005/8/layout/list1"/>
    <dgm:cxn modelId="{8AC997F5-8B46-4B6D-BA74-4251D19F32BB}" type="presParOf" srcId="{41B4E1B0-5216-4E2C-BAD1-513D48208AE8}" destId="{730B7D40-20B5-4381-B662-972B77C063E9}" srcOrd="14" destOrd="0" presId="urn:microsoft.com/office/officeart/2005/8/layout/list1"/>
    <dgm:cxn modelId="{70A4778A-53AE-4CDC-B650-1CD5ADC2BBDA}" type="presParOf" srcId="{41B4E1B0-5216-4E2C-BAD1-513D48208AE8}" destId="{43F3E214-DBEF-4DE2-A3BF-D09825527703}" srcOrd="15" destOrd="0" presId="urn:microsoft.com/office/officeart/2005/8/layout/list1"/>
    <dgm:cxn modelId="{635DD39F-15F9-46B5-9873-0D2508B2718C}" type="presParOf" srcId="{41B4E1B0-5216-4E2C-BAD1-513D48208AE8}" destId="{D9D9E144-1EA6-4C66-B09A-90562739EC50}" srcOrd="16" destOrd="0" presId="urn:microsoft.com/office/officeart/2005/8/layout/list1"/>
    <dgm:cxn modelId="{F4A7A349-C321-4E9D-A76C-0A8EBAB82E79}" type="presParOf" srcId="{D9D9E144-1EA6-4C66-B09A-90562739EC50}" destId="{5F4A7697-60AA-485C-B2CB-9BDB504BD573}" srcOrd="0" destOrd="0" presId="urn:microsoft.com/office/officeart/2005/8/layout/list1"/>
    <dgm:cxn modelId="{20A5E650-F8F0-47A3-BEF2-05E7E194A6EF}" type="presParOf" srcId="{D9D9E144-1EA6-4C66-B09A-90562739EC50}" destId="{173C218C-EEBC-4810-AAA6-70BD54746F39}" srcOrd="1" destOrd="0" presId="urn:microsoft.com/office/officeart/2005/8/layout/list1"/>
    <dgm:cxn modelId="{689B6D08-EF24-45F9-8962-04F8D3E44019}" type="presParOf" srcId="{41B4E1B0-5216-4E2C-BAD1-513D48208AE8}" destId="{EA10C959-E576-4B19-860C-E255517E2488}" srcOrd="17" destOrd="0" presId="urn:microsoft.com/office/officeart/2005/8/layout/list1"/>
    <dgm:cxn modelId="{8DDA0294-AC89-4BE9-B2AF-60691E277542}" type="presParOf" srcId="{41B4E1B0-5216-4E2C-BAD1-513D48208AE8}" destId="{794521E2-CDBE-4541-9E35-1AB641FE0D4A}" srcOrd="18" destOrd="0" presId="urn:microsoft.com/office/officeart/2005/8/layout/list1"/>
    <dgm:cxn modelId="{227E9F58-7FE6-4849-9D3D-502757A2F894}" type="presParOf" srcId="{41B4E1B0-5216-4E2C-BAD1-513D48208AE8}" destId="{CCA418AB-A9F0-496B-B40E-11EB206BA99E}" srcOrd="19" destOrd="0" presId="urn:microsoft.com/office/officeart/2005/8/layout/list1"/>
    <dgm:cxn modelId="{9E328539-74A0-4AC9-919C-2CF84A58C8ED}" type="presParOf" srcId="{41B4E1B0-5216-4E2C-BAD1-513D48208AE8}" destId="{6F4226BE-BDC7-4F05-8247-F33245065CB4}" srcOrd="20" destOrd="0" presId="urn:microsoft.com/office/officeart/2005/8/layout/list1"/>
    <dgm:cxn modelId="{11364139-B4C2-408D-8A07-6D7190712691}" type="presParOf" srcId="{6F4226BE-BDC7-4F05-8247-F33245065CB4}" destId="{B9FA8E98-A0EB-4B26-AE92-8C2AEC1EB069}" srcOrd="0" destOrd="0" presId="urn:microsoft.com/office/officeart/2005/8/layout/list1"/>
    <dgm:cxn modelId="{6ED76E65-E160-4699-9581-D69643B7A5F3}" type="presParOf" srcId="{6F4226BE-BDC7-4F05-8247-F33245065CB4}" destId="{6FB6DD59-BA8D-4FEB-9799-C29CDA972681}" srcOrd="1" destOrd="0" presId="urn:microsoft.com/office/officeart/2005/8/layout/list1"/>
    <dgm:cxn modelId="{16F4EAEF-6F96-4433-B826-323CEF6A5AB2}" type="presParOf" srcId="{41B4E1B0-5216-4E2C-BAD1-513D48208AE8}" destId="{F32495D4-6921-48EB-B2EA-1D07C6EB9AFE}" srcOrd="21" destOrd="0" presId="urn:microsoft.com/office/officeart/2005/8/layout/list1"/>
    <dgm:cxn modelId="{F7CDB1F4-0F67-4F58-891E-DFF7043B864F}" type="presParOf" srcId="{41B4E1B0-5216-4E2C-BAD1-513D48208AE8}" destId="{FFB5387B-C93C-4C14-A2A4-A7299D94C47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89CD98-3545-4F11-8247-D8ECC7BA1F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C7EC92-7AFF-4F08-A310-4ACD8D4311D0}">
      <dgm:prSet phldrT="[Text]" custT="1"/>
      <dgm:spPr/>
      <dgm:t>
        <a:bodyPr/>
        <a:lstStyle/>
        <a:p>
          <a:r>
            <a:rPr lang="hr-HR" sz="3000" dirty="0"/>
            <a:t>osobni</a:t>
          </a:r>
          <a:endParaRPr lang="en-US" sz="3000" dirty="0"/>
        </a:p>
      </dgm:t>
    </dgm:pt>
    <dgm:pt modelId="{B30A8755-47DF-4F86-91E1-5196F2114C2C}" type="parTrans" cxnId="{9CEA044F-6D19-4CE7-AEFE-7A1EC75C190C}">
      <dgm:prSet/>
      <dgm:spPr/>
      <dgm:t>
        <a:bodyPr/>
        <a:lstStyle/>
        <a:p>
          <a:endParaRPr lang="en-US"/>
        </a:p>
      </dgm:t>
    </dgm:pt>
    <dgm:pt modelId="{00674BE0-53E2-4D93-B923-A2DE1F1D56E1}" type="sibTrans" cxnId="{9CEA044F-6D19-4CE7-AEFE-7A1EC75C190C}">
      <dgm:prSet/>
      <dgm:spPr/>
      <dgm:t>
        <a:bodyPr/>
        <a:lstStyle/>
        <a:p>
          <a:endParaRPr lang="en-US"/>
        </a:p>
      </dgm:t>
    </dgm:pt>
    <dgm:pt modelId="{556E4328-9612-426B-87A2-5D1B515789FA}">
      <dgm:prSet phldrT="[Text]"/>
      <dgm:spPr/>
      <dgm:t>
        <a:bodyPr/>
        <a:lstStyle/>
        <a:p>
          <a:r>
            <a:rPr lang="hr-HR" altLang="sr-Latn-RS" dirty="0"/>
            <a:t>neslaganje osobnih i kulturnih vrijednosti</a:t>
          </a:r>
          <a:endParaRPr lang="en-US" dirty="0"/>
        </a:p>
      </dgm:t>
    </dgm:pt>
    <dgm:pt modelId="{5E007CF7-FCA0-4B5C-AA05-0D10128D2D0C}" type="parTrans" cxnId="{CEF97706-3B69-4976-833D-941230F27978}">
      <dgm:prSet/>
      <dgm:spPr/>
      <dgm:t>
        <a:bodyPr/>
        <a:lstStyle/>
        <a:p>
          <a:endParaRPr lang="en-US"/>
        </a:p>
      </dgm:t>
    </dgm:pt>
    <dgm:pt modelId="{7CD8002B-5859-4A14-8D27-3EB39E51E05D}" type="sibTrans" cxnId="{CEF97706-3B69-4976-833D-941230F27978}">
      <dgm:prSet/>
      <dgm:spPr/>
      <dgm:t>
        <a:bodyPr/>
        <a:lstStyle/>
        <a:p>
          <a:endParaRPr lang="en-US"/>
        </a:p>
      </dgm:t>
    </dgm:pt>
    <dgm:pt modelId="{BD59636C-4C4D-4094-AD5B-F0A9E9E0B14F}">
      <dgm:prSet phldrT="[Text]"/>
      <dgm:spPr/>
      <dgm:t>
        <a:bodyPr/>
        <a:lstStyle/>
        <a:p>
          <a:r>
            <a:rPr lang="hr-HR" dirty="0"/>
            <a:t>komunikacijski</a:t>
          </a:r>
          <a:endParaRPr lang="en-US" dirty="0"/>
        </a:p>
      </dgm:t>
    </dgm:pt>
    <dgm:pt modelId="{5905DB99-C2A9-406A-89DB-5C3EC1355B98}" type="parTrans" cxnId="{05430826-EBD8-4FA4-8018-6E8F40636839}">
      <dgm:prSet/>
      <dgm:spPr/>
      <dgm:t>
        <a:bodyPr/>
        <a:lstStyle/>
        <a:p>
          <a:endParaRPr lang="en-US"/>
        </a:p>
      </dgm:t>
    </dgm:pt>
    <dgm:pt modelId="{D9EF19E8-136C-453D-9BFA-A4FE52B6BF07}" type="sibTrans" cxnId="{05430826-EBD8-4FA4-8018-6E8F40636839}">
      <dgm:prSet/>
      <dgm:spPr/>
      <dgm:t>
        <a:bodyPr/>
        <a:lstStyle/>
        <a:p>
          <a:endParaRPr lang="en-US"/>
        </a:p>
      </dgm:t>
    </dgm:pt>
    <dgm:pt modelId="{0D0DF387-9FF8-4085-830A-9B5723598AB0}">
      <dgm:prSet phldrT="[Text]"/>
      <dgm:spPr/>
      <dgm:t>
        <a:bodyPr/>
        <a:lstStyle/>
        <a:p>
          <a:r>
            <a:rPr lang="hr-HR" altLang="sr-Latn-RS" dirty="0"/>
            <a:t>jezične poteškoće, različiti pristupi konfliktu, npr. asertivni, pasivni, agresivni</a:t>
          </a:r>
          <a:endParaRPr lang="en-US" dirty="0"/>
        </a:p>
      </dgm:t>
    </dgm:pt>
    <dgm:pt modelId="{9C6974C0-A1EB-4D35-BA26-1EEC0EE5A7CC}" type="parTrans" cxnId="{9967636E-B990-4F07-AEC3-0FEC32C0D901}">
      <dgm:prSet/>
      <dgm:spPr/>
      <dgm:t>
        <a:bodyPr/>
        <a:lstStyle/>
        <a:p>
          <a:endParaRPr lang="en-US"/>
        </a:p>
      </dgm:t>
    </dgm:pt>
    <dgm:pt modelId="{67519519-A890-4F42-99FD-E822595FFC8C}" type="sibTrans" cxnId="{9967636E-B990-4F07-AEC3-0FEC32C0D901}">
      <dgm:prSet/>
      <dgm:spPr/>
      <dgm:t>
        <a:bodyPr/>
        <a:lstStyle/>
        <a:p>
          <a:endParaRPr lang="en-US"/>
        </a:p>
      </dgm:t>
    </dgm:pt>
    <dgm:pt modelId="{683320B0-E62C-4F22-8E03-5788107297FB}">
      <dgm:prSet phldrT="[Text]"/>
      <dgm:spPr/>
      <dgm:t>
        <a:bodyPr/>
        <a:lstStyle/>
        <a:p>
          <a:r>
            <a:rPr lang="hr-HR" dirty="0"/>
            <a:t>organizacijski</a:t>
          </a:r>
          <a:endParaRPr lang="en-US" dirty="0"/>
        </a:p>
      </dgm:t>
    </dgm:pt>
    <dgm:pt modelId="{B94EEFAD-DC62-45C3-A604-55DD537B133B}" type="parTrans" cxnId="{676FEEAE-B8E5-4F3C-81BC-D9ABED65B070}">
      <dgm:prSet/>
      <dgm:spPr/>
      <dgm:t>
        <a:bodyPr/>
        <a:lstStyle/>
        <a:p>
          <a:endParaRPr lang="en-US"/>
        </a:p>
      </dgm:t>
    </dgm:pt>
    <dgm:pt modelId="{BB6B3F38-6089-4F51-A108-CCE7BBB4E3C7}" type="sibTrans" cxnId="{676FEEAE-B8E5-4F3C-81BC-D9ABED65B070}">
      <dgm:prSet/>
      <dgm:spPr/>
      <dgm:t>
        <a:bodyPr/>
        <a:lstStyle/>
        <a:p>
          <a:endParaRPr lang="en-US"/>
        </a:p>
      </dgm:t>
    </dgm:pt>
    <dgm:pt modelId="{B687EAE1-5192-4255-AB39-9296CC799141}">
      <dgm:prSet phldrT="[Text]"/>
      <dgm:spPr/>
      <dgm:t>
        <a:bodyPr/>
        <a:lstStyle/>
        <a:p>
          <a:r>
            <a:rPr lang="hr-HR" altLang="sr-Latn-RS" dirty="0"/>
            <a:t>nejasne granice odgovornosti, loša raspodjela sredstava</a:t>
          </a:r>
          <a:endParaRPr lang="en-US" dirty="0"/>
        </a:p>
      </dgm:t>
    </dgm:pt>
    <dgm:pt modelId="{9A236B7D-78AF-4305-88EF-D21652D1F278}" type="parTrans" cxnId="{8AD82B3B-13BB-411B-A64E-2BEC3479BDBC}">
      <dgm:prSet/>
      <dgm:spPr/>
      <dgm:t>
        <a:bodyPr/>
        <a:lstStyle/>
        <a:p>
          <a:endParaRPr lang="en-US"/>
        </a:p>
      </dgm:t>
    </dgm:pt>
    <dgm:pt modelId="{CA67FC98-C9F1-4C8E-B2D8-9C68BA65125C}" type="sibTrans" cxnId="{8AD82B3B-13BB-411B-A64E-2BEC3479BDBC}">
      <dgm:prSet/>
      <dgm:spPr/>
      <dgm:t>
        <a:bodyPr/>
        <a:lstStyle/>
        <a:p>
          <a:endParaRPr lang="en-US"/>
        </a:p>
      </dgm:t>
    </dgm:pt>
    <dgm:pt modelId="{D428BB23-3A2E-40C1-BB4D-CAF27D9F1003}" type="pres">
      <dgm:prSet presAssocID="{0A89CD98-3545-4F11-8247-D8ECC7BA1F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9C377F6-008F-46D1-AA5E-428DEEC926E4}" type="pres">
      <dgm:prSet presAssocID="{01C7EC92-7AFF-4F08-A310-4ACD8D4311D0}" presName="linNode" presStyleCnt="0"/>
      <dgm:spPr/>
    </dgm:pt>
    <dgm:pt modelId="{90615359-2977-4A4E-8213-1FBBF331CD03}" type="pres">
      <dgm:prSet presAssocID="{01C7EC92-7AFF-4F08-A310-4ACD8D4311D0}" presName="parentText" presStyleLbl="node1" presStyleIdx="0" presStyleCnt="3" custLinFactNeighborX="-53152" custLinFactNeighborY="-2578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19E4DF-CF96-4441-87D2-366962E3F85A}" type="pres">
      <dgm:prSet presAssocID="{01C7EC92-7AFF-4F08-A310-4ACD8D4311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9FDE38-7EAD-4CA0-A49C-9288AF81A49B}" type="pres">
      <dgm:prSet presAssocID="{00674BE0-53E2-4D93-B923-A2DE1F1D56E1}" presName="sp" presStyleCnt="0"/>
      <dgm:spPr/>
    </dgm:pt>
    <dgm:pt modelId="{507C475E-65A1-4DD1-9B85-3B1DCBB60DD2}" type="pres">
      <dgm:prSet presAssocID="{BD59636C-4C4D-4094-AD5B-F0A9E9E0B14F}" presName="linNode" presStyleCnt="0"/>
      <dgm:spPr/>
    </dgm:pt>
    <dgm:pt modelId="{687DAED2-B543-46FE-87EE-E4782C079A1D}" type="pres">
      <dgm:prSet presAssocID="{BD59636C-4C4D-4094-AD5B-F0A9E9E0B14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5F192C-8C8B-4943-B727-D0C5ABC6E488}" type="pres">
      <dgm:prSet presAssocID="{BD59636C-4C4D-4094-AD5B-F0A9E9E0B14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B57DFA-C089-4EE8-93F2-198814EEFB7B}" type="pres">
      <dgm:prSet presAssocID="{D9EF19E8-136C-453D-9BFA-A4FE52B6BF07}" presName="sp" presStyleCnt="0"/>
      <dgm:spPr/>
    </dgm:pt>
    <dgm:pt modelId="{7D26B088-C9AC-4626-B5AC-5F86719F9579}" type="pres">
      <dgm:prSet presAssocID="{683320B0-E62C-4F22-8E03-5788107297FB}" presName="linNode" presStyleCnt="0"/>
      <dgm:spPr/>
    </dgm:pt>
    <dgm:pt modelId="{746C61F0-6185-44A3-94A8-31A1C2DF9503}" type="pres">
      <dgm:prSet presAssocID="{683320B0-E62C-4F22-8E03-5788107297F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C8857A-F638-4A78-A75C-4C59E8C60ED5}" type="pres">
      <dgm:prSet presAssocID="{683320B0-E62C-4F22-8E03-5788107297F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967636E-B990-4F07-AEC3-0FEC32C0D901}" srcId="{BD59636C-4C4D-4094-AD5B-F0A9E9E0B14F}" destId="{0D0DF387-9FF8-4085-830A-9B5723598AB0}" srcOrd="0" destOrd="0" parTransId="{9C6974C0-A1EB-4D35-BA26-1EEC0EE5A7CC}" sibTransId="{67519519-A890-4F42-99FD-E822595FFC8C}"/>
    <dgm:cxn modelId="{676FEEAE-B8E5-4F3C-81BC-D9ABED65B070}" srcId="{0A89CD98-3545-4F11-8247-D8ECC7BA1F2D}" destId="{683320B0-E62C-4F22-8E03-5788107297FB}" srcOrd="2" destOrd="0" parTransId="{B94EEFAD-DC62-45C3-A604-55DD537B133B}" sibTransId="{BB6B3F38-6089-4F51-A108-CCE7BBB4E3C7}"/>
    <dgm:cxn modelId="{F521F07C-425D-4656-8769-FDD1C70B3248}" type="presOf" srcId="{B687EAE1-5192-4255-AB39-9296CC799141}" destId="{EEC8857A-F638-4A78-A75C-4C59E8C60ED5}" srcOrd="0" destOrd="0" presId="urn:microsoft.com/office/officeart/2005/8/layout/vList5"/>
    <dgm:cxn modelId="{9CEA044F-6D19-4CE7-AEFE-7A1EC75C190C}" srcId="{0A89CD98-3545-4F11-8247-D8ECC7BA1F2D}" destId="{01C7EC92-7AFF-4F08-A310-4ACD8D4311D0}" srcOrd="0" destOrd="0" parTransId="{B30A8755-47DF-4F86-91E1-5196F2114C2C}" sibTransId="{00674BE0-53E2-4D93-B923-A2DE1F1D56E1}"/>
    <dgm:cxn modelId="{5DC57376-7439-4865-BD8E-8AA41728A8CD}" type="presOf" srcId="{0A89CD98-3545-4F11-8247-D8ECC7BA1F2D}" destId="{D428BB23-3A2E-40C1-BB4D-CAF27D9F1003}" srcOrd="0" destOrd="0" presId="urn:microsoft.com/office/officeart/2005/8/layout/vList5"/>
    <dgm:cxn modelId="{CEF97706-3B69-4976-833D-941230F27978}" srcId="{01C7EC92-7AFF-4F08-A310-4ACD8D4311D0}" destId="{556E4328-9612-426B-87A2-5D1B515789FA}" srcOrd="0" destOrd="0" parTransId="{5E007CF7-FCA0-4B5C-AA05-0D10128D2D0C}" sibTransId="{7CD8002B-5859-4A14-8D27-3EB39E51E05D}"/>
    <dgm:cxn modelId="{056DA558-5487-4C09-9F1A-1388B9302F16}" type="presOf" srcId="{0D0DF387-9FF8-4085-830A-9B5723598AB0}" destId="{175F192C-8C8B-4943-B727-D0C5ABC6E488}" srcOrd="0" destOrd="0" presId="urn:microsoft.com/office/officeart/2005/8/layout/vList5"/>
    <dgm:cxn modelId="{FBCB724C-AAB4-4A37-A95E-B60404365F32}" type="presOf" srcId="{556E4328-9612-426B-87A2-5D1B515789FA}" destId="{B119E4DF-CF96-4441-87D2-366962E3F85A}" srcOrd="0" destOrd="0" presId="urn:microsoft.com/office/officeart/2005/8/layout/vList5"/>
    <dgm:cxn modelId="{7505A1BF-D834-4251-849E-D48D9EACC3C2}" type="presOf" srcId="{01C7EC92-7AFF-4F08-A310-4ACD8D4311D0}" destId="{90615359-2977-4A4E-8213-1FBBF331CD03}" srcOrd="0" destOrd="0" presId="urn:microsoft.com/office/officeart/2005/8/layout/vList5"/>
    <dgm:cxn modelId="{8AD82B3B-13BB-411B-A64E-2BEC3479BDBC}" srcId="{683320B0-E62C-4F22-8E03-5788107297FB}" destId="{B687EAE1-5192-4255-AB39-9296CC799141}" srcOrd="0" destOrd="0" parTransId="{9A236B7D-78AF-4305-88EF-D21652D1F278}" sibTransId="{CA67FC98-C9F1-4C8E-B2D8-9C68BA65125C}"/>
    <dgm:cxn modelId="{BEE18695-339A-4091-BD60-3F802FB90957}" type="presOf" srcId="{BD59636C-4C4D-4094-AD5B-F0A9E9E0B14F}" destId="{687DAED2-B543-46FE-87EE-E4782C079A1D}" srcOrd="0" destOrd="0" presId="urn:microsoft.com/office/officeart/2005/8/layout/vList5"/>
    <dgm:cxn modelId="{05430826-EBD8-4FA4-8018-6E8F40636839}" srcId="{0A89CD98-3545-4F11-8247-D8ECC7BA1F2D}" destId="{BD59636C-4C4D-4094-AD5B-F0A9E9E0B14F}" srcOrd="1" destOrd="0" parTransId="{5905DB99-C2A9-406A-89DB-5C3EC1355B98}" sibTransId="{D9EF19E8-136C-453D-9BFA-A4FE52B6BF07}"/>
    <dgm:cxn modelId="{9F439C69-68A3-4692-949D-9EB06996A968}" type="presOf" srcId="{683320B0-E62C-4F22-8E03-5788107297FB}" destId="{746C61F0-6185-44A3-94A8-31A1C2DF9503}" srcOrd="0" destOrd="0" presId="urn:microsoft.com/office/officeart/2005/8/layout/vList5"/>
    <dgm:cxn modelId="{84126409-01EB-4473-85B4-9AAC6CA1E7A6}" type="presParOf" srcId="{D428BB23-3A2E-40C1-BB4D-CAF27D9F1003}" destId="{B9C377F6-008F-46D1-AA5E-428DEEC926E4}" srcOrd="0" destOrd="0" presId="urn:microsoft.com/office/officeart/2005/8/layout/vList5"/>
    <dgm:cxn modelId="{0916E094-82DF-4427-855C-F953F7CFBC61}" type="presParOf" srcId="{B9C377F6-008F-46D1-AA5E-428DEEC926E4}" destId="{90615359-2977-4A4E-8213-1FBBF331CD03}" srcOrd="0" destOrd="0" presId="urn:microsoft.com/office/officeart/2005/8/layout/vList5"/>
    <dgm:cxn modelId="{1828E7A4-2244-48C9-A51B-E4E62F0EF876}" type="presParOf" srcId="{B9C377F6-008F-46D1-AA5E-428DEEC926E4}" destId="{B119E4DF-CF96-4441-87D2-366962E3F85A}" srcOrd="1" destOrd="0" presId="urn:microsoft.com/office/officeart/2005/8/layout/vList5"/>
    <dgm:cxn modelId="{5D14122F-C1A6-49C8-8E57-2ADE10A4A3D0}" type="presParOf" srcId="{D428BB23-3A2E-40C1-BB4D-CAF27D9F1003}" destId="{6E9FDE38-7EAD-4CA0-A49C-9288AF81A49B}" srcOrd="1" destOrd="0" presId="urn:microsoft.com/office/officeart/2005/8/layout/vList5"/>
    <dgm:cxn modelId="{278093ED-B9D3-4778-9CFA-3C6B40744579}" type="presParOf" srcId="{D428BB23-3A2E-40C1-BB4D-CAF27D9F1003}" destId="{507C475E-65A1-4DD1-9B85-3B1DCBB60DD2}" srcOrd="2" destOrd="0" presId="urn:microsoft.com/office/officeart/2005/8/layout/vList5"/>
    <dgm:cxn modelId="{4D076161-53C0-4AF1-9544-5DB6BE124A98}" type="presParOf" srcId="{507C475E-65A1-4DD1-9B85-3B1DCBB60DD2}" destId="{687DAED2-B543-46FE-87EE-E4782C079A1D}" srcOrd="0" destOrd="0" presId="urn:microsoft.com/office/officeart/2005/8/layout/vList5"/>
    <dgm:cxn modelId="{23A6D2D9-1518-4696-B42A-DA21FCAB2D2E}" type="presParOf" srcId="{507C475E-65A1-4DD1-9B85-3B1DCBB60DD2}" destId="{175F192C-8C8B-4943-B727-D0C5ABC6E488}" srcOrd="1" destOrd="0" presId="urn:microsoft.com/office/officeart/2005/8/layout/vList5"/>
    <dgm:cxn modelId="{C5EC507B-38F4-44F2-AFB8-005357BFA78B}" type="presParOf" srcId="{D428BB23-3A2E-40C1-BB4D-CAF27D9F1003}" destId="{A2B57DFA-C089-4EE8-93F2-198814EEFB7B}" srcOrd="3" destOrd="0" presId="urn:microsoft.com/office/officeart/2005/8/layout/vList5"/>
    <dgm:cxn modelId="{CC435352-FD0B-4CB6-8604-ABECAF5AF372}" type="presParOf" srcId="{D428BB23-3A2E-40C1-BB4D-CAF27D9F1003}" destId="{7D26B088-C9AC-4626-B5AC-5F86719F9579}" srcOrd="4" destOrd="0" presId="urn:microsoft.com/office/officeart/2005/8/layout/vList5"/>
    <dgm:cxn modelId="{6AF41EEF-B877-4EF8-9BCA-CBD628C94BC5}" type="presParOf" srcId="{7D26B088-C9AC-4626-B5AC-5F86719F9579}" destId="{746C61F0-6185-44A3-94A8-31A1C2DF9503}" srcOrd="0" destOrd="0" presId="urn:microsoft.com/office/officeart/2005/8/layout/vList5"/>
    <dgm:cxn modelId="{AED3D14B-7C3C-4B38-8FE2-317121D2FFFB}" type="presParOf" srcId="{7D26B088-C9AC-4626-B5AC-5F86719F9579}" destId="{EEC8857A-F638-4A78-A75C-4C59E8C60E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75A9B-FD97-4A8A-8B79-7BE680EA1F33}">
      <dsp:nvSpPr>
        <dsp:cNvPr id="0" name=""/>
        <dsp:cNvSpPr/>
      </dsp:nvSpPr>
      <dsp:spPr>
        <a:xfrm>
          <a:off x="0" y="289322"/>
          <a:ext cx="646337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0BC61-A895-4B4C-A1FF-CCCEF3F46830}">
      <dsp:nvSpPr>
        <dsp:cNvPr id="0" name=""/>
        <dsp:cNvSpPr/>
      </dsp:nvSpPr>
      <dsp:spPr>
        <a:xfrm>
          <a:off x="323168" y="53162"/>
          <a:ext cx="4917667" cy="4723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0" rIns="1710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roditeljski sastanci</a:t>
          </a:r>
          <a:endParaRPr lang="en-US" sz="1800" kern="1200" dirty="0"/>
        </a:p>
      </dsp:txBody>
      <dsp:txXfrm>
        <a:off x="346225" y="76219"/>
        <a:ext cx="4871553" cy="426206"/>
      </dsp:txXfrm>
    </dsp:sp>
    <dsp:sp modelId="{1E23226B-EDFB-40FB-851E-EB15A6EECBE4}">
      <dsp:nvSpPr>
        <dsp:cNvPr id="0" name=""/>
        <dsp:cNvSpPr/>
      </dsp:nvSpPr>
      <dsp:spPr>
        <a:xfrm>
          <a:off x="0" y="1015082"/>
          <a:ext cx="646337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1F0CF-F45E-4836-A00C-3FA76DFFD940}">
      <dsp:nvSpPr>
        <dsp:cNvPr id="0" name=""/>
        <dsp:cNvSpPr/>
      </dsp:nvSpPr>
      <dsp:spPr>
        <a:xfrm>
          <a:off x="323168" y="778922"/>
          <a:ext cx="4917622" cy="4723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0" rIns="1710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individualni razgovori roditelja s učiteljem</a:t>
          </a:r>
          <a:endParaRPr lang="en-US" sz="1800" kern="1200" dirty="0"/>
        </a:p>
      </dsp:txBody>
      <dsp:txXfrm>
        <a:off x="346225" y="801979"/>
        <a:ext cx="4871508" cy="426206"/>
      </dsp:txXfrm>
    </dsp:sp>
    <dsp:sp modelId="{D7617AD8-CED2-4F54-89A0-0AA1A1F30C89}">
      <dsp:nvSpPr>
        <dsp:cNvPr id="0" name=""/>
        <dsp:cNvSpPr/>
      </dsp:nvSpPr>
      <dsp:spPr>
        <a:xfrm>
          <a:off x="0" y="1740842"/>
          <a:ext cx="646337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39F89-2DF6-46DC-B556-04F1322F5C45}">
      <dsp:nvSpPr>
        <dsp:cNvPr id="0" name=""/>
        <dsp:cNvSpPr/>
      </dsp:nvSpPr>
      <dsp:spPr>
        <a:xfrm>
          <a:off x="323168" y="1504682"/>
          <a:ext cx="4917667" cy="4723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0" rIns="1710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pismene poruke roditeljima</a:t>
          </a:r>
          <a:endParaRPr lang="en-US" sz="1800" kern="1200" dirty="0"/>
        </a:p>
      </dsp:txBody>
      <dsp:txXfrm>
        <a:off x="346225" y="1527739"/>
        <a:ext cx="4871553" cy="426206"/>
      </dsp:txXfrm>
    </dsp:sp>
    <dsp:sp modelId="{730B7D40-20B5-4381-B662-972B77C063E9}">
      <dsp:nvSpPr>
        <dsp:cNvPr id="0" name=""/>
        <dsp:cNvSpPr/>
      </dsp:nvSpPr>
      <dsp:spPr>
        <a:xfrm>
          <a:off x="0" y="2466602"/>
          <a:ext cx="646337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696DD-7701-40D5-A2DA-1DAD4CB2415A}">
      <dsp:nvSpPr>
        <dsp:cNvPr id="0" name=""/>
        <dsp:cNvSpPr/>
      </dsp:nvSpPr>
      <dsp:spPr>
        <a:xfrm>
          <a:off x="323168" y="2230442"/>
          <a:ext cx="4904727" cy="4723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0" rIns="1710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posjet učitelja domu učenika</a:t>
          </a:r>
          <a:endParaRPr lang="en-US" sz="1800" kern="1200" dirty="0"/>
        </a:p>
      </dsp:txBody>
      <dsp:txXfrm>
        <a:off x="346225" y="2253499"/>
        <a:ext cx="4858613" cy="426206"/>
      </dsp:txXfrm>
    </dsp:sp>
    <dsp:sp modelId="{794521E2-CDBE-4541-9E35-1AB641FE0D4A}">
      <dsp:nvSpPr>
        <dsp:cNvPr id="0" name=""/>
        <dsp:cNvSpPr/>
      </dsp:nvSpPr>
      <dsp:spPr>
        <a:xfrm>
          <a:off x="0" y="3192363"/>
          <a:ext cx="646337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C218C-EEBC-4810-AAA6-70BD54746F39}">
      <dsp:nvSpPr>
        <dsp:cNvPr id="0" name=""/>
        <dsp:cNvSpPr/>
      </dsp:nvSpPr>
      <dsp:spPr>
        <a:xfrm>
          <a:off x="323168" y="2956203"/>
          <a:ext cx="4897986" cy="4723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0" rIns="1710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prisustvovanje roditelja školskim svečanostima</a:t>
          </a:r>
          <a:endParaRPr lang="en-US" sz="1800" kern="1200" dirty="0"/>
        </a:p>
      </dsp:txBody>
      <dsp:txXfrm>
        <a:off x="346225" y="2979260"/>
        <a:ext cx="4851872" cy="426206"/>
      </dsp:txXfrm>
    </dsp:sp>
    <dsp:sp modelId="{FFB5387B-C93C-4C14-A2A4-A7299D94C47B}">
      <dsp:nvSpPr>
        <dsp:cNvPr id="0" name=""/>
        <dsp:cNvSpPr/>
      </dsp:nvSpPr>
      <dsp:spPr>
        <a:xfrm>
          <a:off x="0" y="3918123"/>
          <a:ext cx="646337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6DD59-BA8D-4FEB-9799-C29CDA972681}">
      <dsp:nvSpPr>
        <dsp:cNvPr id="0" name=""/>
        <dsp:cNvSpPr/>
      </dsp:nvSpPr>
      <dsp:spPr>
        <a:xfrm>
          <a:off x="323168" y="3681963"/>
          <a:ext cx="4944089" cy="4723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0" rIns="1710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predavanja za roditelje</a:t>
          </a:r>
          <a:endParaRPr lang="en-US" sz="1800" kern="1200" dirty="0"/>
        </a:p>
      </dsp:txBody>
      <dsp:txXfrm>
        <a:off x="346225" y="3705020"/>
        <a:ext cx="4897975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9E4DF-CF96-4441-87D2-366962E3F85A}">
      <dsp:nvSpPr>
        <dsp:cNvPr id="0" name=""/>
        <dsp:cNvSpPr/>
      </dsp:nvSpPr>
      <dsp:spPr>
        <a:xfrm rot="5400000">
          <a:off x="4611229" y="-1763858"/>
          <a:ext cx="1037108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altLang="sr-Latn-RS" sz="2000" kern="1200" dirty="0"/>
            <a:t>neslaganje osobnih i kulturnih vrijednosti</a:t>
          </a:r>
          <a:endParaRPr lang="en-US" sz="2000" kern="1200" dirty="0"/>
        </a:p>
      </dsp:txBody>
      <dsp:txXfrm rot="-5400000">
        <a:off x="2715768" y="182230"/>
        <a:ext cx="4777405" cy="935854"/>
      </dsp:txXfrm>
    </dsp:sp>
    <dsp:sp modelId="{90615359-2977-4A4E-8213-1FBBF331CD03}">
      <dsp:nvSpPr>
        <dsp:cNvPr id="0" name=""/>
        <dsp:cNvSpPr/>
      </dsp:nvSpPr>
      <dsp:spPr>
        <a:xfrm>
          <a:off x="0" y="0"/>
          <a:ext cx="2715768" cy="1296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osobni</a:t>
          </a:r>
          <a:endParaRPr lang="en-US" sz="3000" kern="1200" dirty="0"/>
        </a:p>
      </dsp:txBody>
      <dsp:txXfrm>
        <a:off x="63284" y="63284"/>
        <a:ext cx="2589200" cy="1169817"/>
      </dsp:txXfrm>
    </dsp:sp>
    <dsp:sp modelId="{175F192C-8C8B-4943-B727-D0C5ABC6E488}">
      <dsp:nvSpPr>
        <dsp:cNvPr id="0" name=""/>
        <dsp:cNvSpPr/>
      </dsp:nvSpPr>
      <dsp:spPr>
        <a:xfrm rot="5400000">
          <a:off x="4611229" y="-402653"/>
          <a:ext cx="1037108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altLang="sr-Latn-RS" sz="2000" kern="1200" dirty="0"/>
            <a:t>jezične poteškoće, različiti pristupi konfliktu, npr. asertivni, pasivni, agresivni</a:t>
          </a:r>
          <a:endParaRPr lang="en-US" sz="2000" kern="1200" dirty="0"/>
        </a:p>
      </dsp:txBody>
      <dsp:txXfrm rot="-5400000">
        <a:off x="2715768" y="1543435"/>
        <a:ext cx="4777405" cy="935854"/>
      </dsp:txXfrm>
    </dsp:sp>
    <dsp:sp modelId="{687DAED2-B543-46FE-87EE-E4782C079A1D}">
      <dsp:nvSpPr>
        <dsp:cNvPr id="0" name=""/>
        <dsp:cNvSpPr/>
      </dsp:nvSpPr>
      <dsp:spPr>
        <a:xfrm>
          <a:off x="0" y="1363169"/>
          <a:ext cx="2715768" cy="1296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komunikacijski</a:t>
          </a:r>
          <a:endParaRPr lang="en-US" sz="2900" kern="1200" dirty="0"/>
        </a:p>
      </dsp:txBody>
      <dsp:txXfrm>
        <a:off x="63284" y="1426453"/>
        <a:ext cx="2589200" cy="1169817"/>
      </dsp:txXfrm>
    </dsp:sp>
    <dsp:sp modelId="{EEC8857A-F638-4A78-A75C-4C59E8C60ED5}">
      <dsp:nvSpPr>
        <dsp:cNvPr id="0" name=""/>
        <dsp:cNvSpPr/>
      </dsp:nvSpPr>
      <dsp:spPr>
        <a:xfrm rot="5400000">
          <a:off x="4611229" y="958551"/>
          <a:ext cx="1037108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altLang="sr-Latn-RS" sz="2000" kern="1200" dirty="0"/>
            <a:t>nejasne granice odgovornosti, loša raspodjela sredstava</a:t>
          </a:r>
          <a:endParaRPr lang="en-US" sz="2000" kern="1200" dirty="0"/>
        </a:p>
      </dsp:txBody>
      <dsp:txXfrm rot="-5400000">
        <a:off x="2715768" y="2904640"/>
        <a:ext cx="4777405" cy="935854"/>
      </dsp:txXfrm>
    </dsp:sp>
    <dsp:sp modelId="{746C61F0-6185-44A3-94A8-31A1C2DF9503}">
      <dsp:nvSpPr>
        <dsp:cNvPr id="0" name=""/>
        <dsp:cNvSpPr/>
      </dsp:nvSpPr>
      <dsp:spPr>
        <a:xfrm>
          <a:off x="0" y="2724374"/>
          <a:ext cx="2715768" cy="1296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organizacijski</a:t>
          </a:r>
          <a:endParaRPr lang="en-US" sz="2900" kern="1200" dirty="0"/>
        </a:p>
      </dsp:txBody>
      <dsp:txXfrm>
        <a:off x="63284" y="2787658"/>
        <a:ext cx="2589200" cy="1169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EF17-A221-4DA5-893A-070AEA2BDDB5}" type="datetimeFigureOut">
              <a:rPr lang="hr-HR" smtClean="0"/>
              <a:t>24.5.2022.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B4A83-F8F1-46CA-94DA-424B75F112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485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D546D-C8D7-428F-ABAE-5B6CADC4743C}" type="datetimeFigureOut">
              <a:rPr lang="hr-HR" smtClean="0"/>
              <a:t>24.5.2022.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0F467-4D90-4E72-AD90-EF2C5A7163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816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F467-4D90-4E72-AD90-EF2C5A71633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319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F467-4D90-4E72-AD90-EF2C5A71633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51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F467-4D90-4E72-AD90-EF2C5A716331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625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* Konfliktno</a:t>
            </a:r>
            <a:r>
              <a:rPr lang="hr-HR" baseline="0" dirty="0"/>
              <a:t> ili konstruktivno ponašanje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F467-4D90-4E72-AD90-EF2C5A716331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2265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F467-4D90-4E72-AD90-EF2C5A716331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934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dirty="0"/>
              <a:t>Roditelji ponekad nisu objektivni kada se radi o njihovom djetetu – traže krivca za probleme svog djeteta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F467-4D90-4E72-AD90-EF2C5A716331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459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E407-E794-4714-BEBE-C95C85E0B064}" type="datetimeFigureOut">
              <a:rPr lang="hr-HR" smtClean="0"/>
              <a:t>24.5.2022.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11D5-887F-4BB8-A5C6-976776E3DE2E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04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E407-E794-4714-BEBE-C95C85E0B064}" type="datetimeFigureOut">
              <a:rPr lang="hr-HR" smtClean="0"/>
              <a:t>24.5.2022.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11D5-887F-4BB8-A5C6-976776E3D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417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E407-E794-4714-BEBE-C95C85E0B064}" type="datetimeFigureOut">
              <a:rPr lang="hr-HR" smtClean="0"/>
              <a:t>24.5.2022.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11D5-887F-4BB8-A5C6-976776E3D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66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E407-E794-4714-BEBE-C95C85E0B064}" type="datetimeFigureOut">
              <a:rPr lang="hr-HR" smtClean="0"/>
              <a:t>24.5.2022.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11D5-887F-4BB8-A5C6-976776E3D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33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E407-E794-4714-BEBE-C95C85E0B064}" type="datetimeFigureOut">
              <a:rPr lang="hr-HR" smtClean="0"/>
              <a:t>24.5.2022.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11D5-887F-4BB8-A5C6-976776E3DE2E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51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E407-E794-4714-BEBE-C95C85E0B064}" type="datetimeFigureOut">
              <a:rPr lang="hr-HR" smtClean="0"/>
              <a:t>24.5.2022.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11D5-887F-4BB8-A5C6-976776E3D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499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E407-E794-4714-BEBE-C95C85E0B064}" type="datetimeFigureOut">
              <a:rPr lang="hr-HR" smtClean="0"/>
              <a:t>24.5.2022.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11D5-887F-4BB8-A5C6-976776E3D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664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E407-E794-4714-BEBE-C95C85E0B064}" type="datetimeFigureOut">
              <a:rPr lang="hr-HR" smtClean="0"/>
              <a:t>24.5.2022.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11D5-887F-4BB8-A5C6-976776E3D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471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E407-E794-4714-BEBE-C95C85E0B064}" type="datetimeFigureOut">
              <a:rPr lang="hr-HR" smtClean="0"/>
              <a:t>24.5.2022.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11D5-887F-4BB8-A5C6-976776E3D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272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C74E407-E794-4714-BEBE-C95C85E0B064}" type="datetimeFigureOut">
              <a:rPr lang="hr-HR" smtClean="0"/>
              <a:t>24.5.2022.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0711D5-887F-4BB8-A5C6-976776E3D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294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E407-E794-4714-BEBE-C95C85E0B064}" type="datetimeFigureOut">
              <a:rPr lang="hr-HR" smtClean="0"/>
              <a:t>24.5.2022.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11D5-887F-4BB8-A5C6-976776E3D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566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74E407-E794-4714-BEBE-C95C85E0B064}" type="datetimeFigureOut">
              <a:rPr lang="hr-HR" smtClean="0"/>
              <a:t>24.5.2022.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0711D5-887F-4BB8-A5C6-976776E3DE2E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60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998176"/>
            <a:ext cx="7543800" cy="1326935"/>
          </a:xfrm>
        </p:spPr>
        <p:txBody>
          <a:bodyPr>
            <a:normAutofit/>
          </a:bodyPr>
          <a:lstStyle/>
          <a:p>
            <a:pPr algn="ctr"/>
            <a:r>
              <a:rPr lang="hr-HR" sz="4800" dirty="0"/>
              <a:t>Suradnja s roditeljima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573579"/>
          </a:xfrm>
        </p:spPr>
        <p:txBody>
          <a:bodyPr/>
          <a:lstStyle/>
          <a:p>
            <a:pPr algn="ctr"/>
            <a:r>
              <a:rPr lang="hr-HR" dirty="0" err="1" smtClean="0"/>
              <a:t>o.š.oBROVAC</a:t>
            </a:r>
            <a:endParaRPr lang="hr-HR" dirty="0"/>
          </a:p>
        </p:txBody>
      </p:sp>
      <p:pic>
        <p:nvPicPr>
          <p:cNvPr id="1026" name="Picture 2" descr="http://letarussell.com/wp-content/uploads/2013/05/successful-collabo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28" y="342900"/>
            <a:ext cx="3752656" cy="328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8279" y="5159710"/>
            <a:ext cx="507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Dijana Marić, pedagoginja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58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1540" y="206476"/>
            <a:ext cx="7543800" cy="7836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4000" dirty="0"/>
              <a:t>Dobrobiti suradnje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91540" y="1187290"/>
            <a:ext cx="3703320" cy="736282"/>
          </a:xfrm>
        </p:spPr>
        <p:txBody>
          <a:bodyPr/>
          <a:lstStyle/>
          <a:p>
            <a:pPr algn="ctr"/>
            <a:r>
              <a:rPr lang="hr-HR" b="1" dirty="0"/>
              <a:t>RODITELJI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48929" y="2099789"/>
            <a:ext cx="3857687" cy="406503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 bolje informirani o događajima u školi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 postižu pozitivniju sliku u očima učitelja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 daju doprinos kvalitetnijem radu škole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 jačaju svoje samopouzdanje i sigurnost u pružanju pomoći djetetu kod kuće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 postaju sudionici, a ne aktivni promatrači školskog života svoga djeteta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594860" y="1187290"/>
            <a:ext cx="3703320" cy="736282"/>
          </a:xfrm>
        </p:spPr>
        <p:txBody>
          <a:bodyPr/>
          <a:lstStyle/>
          <a:p>
            <a:pPr algn="ctr"/>
            <a:r>
              <a:rPr lang="hr-HR" b="1" dirty="0"/>
              <a:t>UČITELJI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751931" y="2106607"/>
            <a:ext cx="3861128" cy="37693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 dobivaju korisne informacije o djetetu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 u roditeljima dobivaju saveznike u rješavanju problema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 postaju motiviraniji i zadovoljniji poslom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 postižu veće povjerenje roditelja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 imaju bolji ugled u društvenoj zajednici</a:t>
            </a:r>
          </a:p>
        </p:txBody>
      </p:sp>
    </p:spTree>
    <p:extLst>
      <p:ext uri="{BB962C8B-B14F-4D97-AF65-F5344CB8AC3E}">
        <p14:creationId xmlns:p14="http://schemas.microsoft.com/office/powerpoint/2010/main" val="106617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00100" y="787078"/>
            <a:ext cx="7543800" cy="753512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Komunikacija – puno više od riječi</a:t>
            </a:r>
          </a:p>
        </p:txBody>
      </p:sp>
      <p:graphicFrame>
        <p:nvGraphicFramePr>
          <p:cNvPr id="8" name="Grafikon 7"/>
          <p:cNvGraphicFramePr/>
          <p:nvPr>
            <p:extLst>
              <p:ext uri="{D42A27DB-BD31-4B8C-83A1-F6EECF244321}">
                <p14:modId xmlns:p14="http://schemas.microsoft.com/office/powerpoint/2010/main" val="3550524964"/>
              </p:ext>
            </p:extLst>
          </p:nvPr>
        </p:nvGraphicFramePr>
        <p:xfrm>
          <a:off x="1524000" y="166321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niOkvir 8"/>
          <p:cNvSpPr txBox="1"/>
          <p:nvPr/>
        </p:nvSpPr>
        <p:spPr>
          <a:xfrm>
            <a:off x="2436471" y="5849846"/>
            <a:ext cx="44331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/>
              <a:t>93 % poruke je neverbalno</a:t>
            </a:r>
          </a:p>
        </p:txBody>
      </p:sp>
    </p:spTree>
    <p:extLst>
      <p:ext uri="{BB962C8B-B14F-4D97-AF65-F5344CB8AC3E}">
        <p14:creationId xmlns:p14="http://schemas.microsoft.com/office/powerpoint/2010/main" val="351197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567" y="2065190"/>
            <a:ext cx="7543801" cy="4023360"/>
          </a:xfrm>
        </p:spPr>
        <p:txBody>
          <a:bodyPr>
            <a:normAutofit/>
          </a:bodyPr>
          <a:lstStyle/>
          <a:p>
            <a:r>
              <a:rPr lang="hr-HR" sz="3200" i="1" dirty="0">
                <a:solidFill>
                  <a:schemeClr val="accent2"/>
                </a:solidFill>
              </a:rPr>
              <a:t>Kako ste?</a:t>
            </a:r>
          </a:p>
          <a:p>
            <a:r>
              <a:rPr lang="hr-HR" sz="3200" i="1" dirty="0"/>
              <a:t>Loše!</a:t>
            </a:r>
          </a:p>
          <a:p>
            <a:r>
              <a:rPr lang="hr-HR" sz="3200" i="1" dirty="0">
                <a:solidFill>
                  <a:schemeClr val="accent2"/>
                </a:solidFill>
              </a:rPr>
              <a:t>Fino, a obitelj?</a:t>
            </a:r>
          </a:p>
          <a:p>
            <a:r>
              <a:rPr lang="hr-HR" sz="3200" i="1" dirty="0"/>
              <a:t>Dosta mi je obitelji i svega!</a:t>
            </a:r>
          </a:p>
          <a:p>
            <a:r>
              <a:rPr lang="hr-HR" sz="3200" i="1" dirty="0">
                <a:solidFill>
                  <a:schemeClr val="accent2"/>
                </a:solidFill>
              </a:rPr>
              <a:t>Drago mi je što to čujem, svratite ponekad.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44" y="0"/>
            <a:ext cx="2846832" cy="172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4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Izazovi suradnje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5216" y="2589446"/>
            <a:ext cx="8095488" cy="36040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200" b="1" dirty="0"/>
              <a:t>AKTIVNO SLUŠANJE </a:t>
            </a:r>
            <a:r>
              <a:rPr lang="hr-HR" sz="2200" dirty="0"/>
              <a:t>- usmjeravanje pažnje na ono što osoba govori i osjeća i uzvraćanje vlastitim riječima kako smo razumjeli govornikovu poruku</a:t>
            </a:r>
          </a:p>
          <a:p>
            <a:r>
              <a:rPr lang="hr-HR" dirty="0">
                <a:solidFill>
                  <a:schemeClr val="accent1"/>
                </a:solidFill>
              </a:rPr>
              <a:t>* aktivnost</a:t>
            </a:r>
          </a:p>
          <a:p>
            <a:r>
              <a:rPr lang="hr-HR" sz="2200" i="1" dirty="0">
                <a:solidFill>
                  <a:schemeClr val="accent2">
                    <a:lumMod val="75000"/>
                  </a:schemeClr>
                </a:solidFill>
              </a:rPr>
              <a:t>              1.  Koje su vaše najjače kvalitete kao slušatelja?</a:t>
            </a:r>
          </a:p>
          <a:p>
            <a:r>
              <a:rPr lang="hr-HR" sz="2200" i="1" dirty="0">
                <a:solidFill>
                  <a:schemeClr val="accent2">
                    <a:lumMod val="75000"/>
                  </a:schemeClr>
                </a:solidFill>
              </a:rPr>
              <a:t>              2.  Koje su vaše slabosti kao slušatelja?</a:t>
            </a:r>
          </a:p>
          <a:p>
            <a:r>
              <a:rPr lang="hr-HR" sz="2200" i="1" dirty="0">
                <a:solidFill>
                  <a:schemeClr val="accent2">
                    <a:lumMod val="75000"/>
                  </a:schemeClr>
                </a:solidFill>
              </a:rPr>
              <a:t>              3.  Koje tri stvari možete učiniti kako bi postali bolji slušatelj?</a:t>
            </a:r>
          </a:p>
          <a:p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1701478" y="2017915"/>
            <a:ext cx="643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  k</a:t>
            </a: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valitetna verbalna i neverbalna komunikacija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07" y="3852673"/>
            <a:ext cx="1759432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1618" y="778911"/>
            <a:ext cx="7543800" cy="765819"/>
          </a:xfrm>
        </p:spPr>
        <p:txBody>
          <a:bodyPr>
            <a:normAutofit/>
          </a:bodyPr>
          <a:lstStyle/>
          <a:p>
            <a:r>
              <a:rPr lang="hr-HR" sz="2800" b="1" dirty="0"/>
              <a:t>Smjernice za aktivno slušanje:</a:t>
            </a:r>
          </a:p>
        </p:txBody>
      </p:sp>
      <p:sp>
        <p:nvSpPr>
          <p:cNvPr id="4" name="Elipsa 3"/>
          <p:cNvSpPr/>
          <p:nvPr/>
        </p:nvSpPr>
        <p:spPr>
          <a:xfrm>
            <a:off x="695140" y="2688046"/>
            <a:ext cx="2059137" cy="1099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govor tijela</a:t>
            </a:r>
          </a:p>
        </p:txBody>
      </p:sp>
      <p:sp>
        <p:nvSpPr>
          <p:cNvPr id="5" name="Elipsa 4"/>
          <p:cNvSpPr/>
          <p:nvPr/>
        </p:nvSpPr>
        <p:spPr>
          <a:xfrm>
            <a:off x="3671255" y="2016025"/>
            <a:ext cx="2240399" cy="13440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ne prekidajte sugovornika</a:t>
            </a:r>
          </a:p>
        </p:txBody>
      </p:sp>
      <p:sp>
        <p:nvSpPr>
          <p:cNvPr id="6" name="Elipsa 5"/>
          <p:cNvSpPr/>
          <p:nvPr/>
        </p:nvSpPr>
        <p:spPr>
          <a:xfrm>
            <a:off x="2412281" y="3787640"/>
            <a:ext cx="2156905" cy="119767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pojasnite detalje</a:t>
            </a:r>
          </a:p>
        </p:txBody>
      </p:sp>
      <p:sp>
        <p:nvSpPr>
          <p:cNvPr id="7" name="Elipsa 6"/>
          <p:cNvSpPr/>
          <p:nvPr/>
        </p:nvSpPr>
        <p:spPr>
          <a:xfrm>
            <a:off x="5799063" y="3237843"/>
            <a:ext cx="2059137" cy="10995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naučite šutjeti</a:t>
            </a:r>
          </a:p>
        </p:txBody>
      </p:sp>
      <p:pic>
        <p:nvPicPr>
          <p:cNvPr id="4098" name="Picture 2" descr="Slikovni rezultat za body languag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66" y="4811543"/>
            <a:ext cx="3810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17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59" y="585216"/>
            <a:ext cx="7687057" cy="5620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2200" b="1" dirty="0"/>
              <a:t>ASERTIVNOST</a:t>
            </a:r>
            <a:r>
              <a:rPr lang="hr-HR" sz="2200" dirty="0"/>
              <a:t> - zauzimanje za svoja prava/ideje, a da istovremeno ne narušavamo prava drugih</a:t>
            </a:r>
          </a:p>
          <a:p>
            <a:endParaRPr lang="hr-HR" sz="800" b="1" i="1" dirty="0"/>
          </a:p>
          <a:p>
            <a:endParaRPr lang="hr-HR" sz="800" b="1" i="1" dirty="0"/>
          </a:p>
          <a:p>
            <a:endParaRPr lang="hr-HR" sz="800" b="1" i="1" dirty="0"/>
          </a:p>
          <a:p>
            <a:endParaRPr lang="hr-HR" sz="800" b="1" i="1" dirty="0"/>
          </a:p>
          <a:p>
            <a:endParaRPr lang="hr-HR" sz="800" b="1" i="1" dirty="0"/>
          </a:p>
          <a:p>
            <a:endParaRPr lang="hr-HR" sz="800" b="1" i="1" dirty="0"/>
          </a:p>
          <a:p>
            <a:r>
              <a:rPr lang="hr-HR" b="1" i="1" dirty="0"/>
              <a:t>Asertivno ponašanje:</a:t>
            </a:r>
          </a:p>
          <a:p>
            <a:pPr marL="1073150" indent="-268288">
              <a:buFont typeface="Wingdings" panose="05000000000000000000" pitchFamily="2" charset="2"/>
              <a:buChar char="Ø"/>
            </a:pPr>
            <a:r>
              <a:rPr lang="hr-HR" dirty="0"/>
              <a:t> JA poruke</a:t>
            </a:r>
          </a:p>
          <a:p>
            <a:pPr marL="1073150" indent="-268288">
              <a:buFont typeface="Wingdings" panose="05000000000000000000" pitchFamily="2" charset="2"/>
              <a:buChar char="Ø"/>
            </a:pPr>
            <a:r>
              <a:rPr lang="hr-HR" dirty="0"/>
              <a:t> izraziti neslaganje bez napadanja druge osobe</a:t>
            </a:r>
          </a:p>
          <a:p>
            <a:pPr marL="1073150" indent="-268288">
              <a:buFont typeface="Wingdings" panose="05000000000000000000" pitchFamily="2" charset="2"/>
              <a:buChar char="Ø"/>
            </a:pPr>
            <a:r>
              <a:rPr lang="hr-HR" dirty="0"/>
              <a:t> izreći kritiku bez vrijeđanja</a:t>
            </a:r>
          </a:p>
          <a:p>
            <a:pPr marL="1073150" indent="-268288">
              <a:buFont typeface="Wingdings" panose="05000000000000000000" pitchFamily="2" charset="2"/>
              <a:buChar char="Ø"/>
            </a:pPr>
            <a:r>
              <a:rPr lang="hr-HR" dirty="0"/>
              <a:t> izreći pohvalu</a:t>
            </a:r>
          </a:p>
          <a:p>
            <a:pPr marL="1073150" indent="-268288">
              <a:buFont typeface="Wingdings" panose="05000000000000000000" pitchFamily="2" charset="2"/>
              <a:buChar char="Ø"/>
            </a:pPr>
            <a:r>
              <a:rPr lang="hr-HR" dirty="0"/>
              <a:t> zadržati unutarnju ravnotežu – emocionalna regulacija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66" y="1969008"/>
            <a:ext cx="2095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4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Prepreke uspješnoj komunikaciji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397" y="2150534"/>
            <a:ext cx="633492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altLang="sr-Latn-RS" sz="2400" dirty="0"/>
              <a:t>  loše razvijene vještine slušanja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sr-Latn-RS" sz="2400" dirty="0"/>
              <a:t>  nedostatak asertivnosti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sr-Latn-RS" sz="2400" dirty="0"/>
              <a:t>  davanje i primanje povratne informacije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sr-Latn-RS" sz="2400" dirty="0"/>
              <a:t>  krive percepcije i pretpostavke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sr-Latn-RS" sz="2400" dirty="0"/>
              <a:t>  neodgovarajuća neverbalna komunikacija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6547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Konflikt ili sukob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59" y="1961481"/>
            <a:ext cx="7543801" cy="4023360"/>
          </a:xfrm>
        </p:spPr>
        <p:txBody>
          <a:bodyPr/>
          <a:lstStyle/>
          <a:p>
            <a:r>
              <a:rPr lang="hr-HR" sz="2200" dirty="0"/>
              <a:t>- oblik sučeljavanja dviju ili više strana zbog neslaganja u vezi cilja, želja, uvjerenja, interesa, osjećaja ili praktičnog djelovanja</a:t>
            </a:r>
          </a:p>
          <a:p>
            <a:r>
              <a:rPr lang="hr-HR" sz="2200" dirty="0"/>
              <a:t>- uobičajena pojava</a:t>
            </a:r>
          </a:p>
          <a:p>
            <a:r>
              <a:rPr lang="hr-HR" sz="2200" dirty="0"/>
              <a:t>- često je potaknut neispunjenim potrebama jedne strane</a:t>
            </a:r>
          </a:p>
          <a:p>
            <a:r>
              <a:rPr lang="hr-HR" sz="2200" dirty="0"/>
              <a:t>- nije uvijek dobar, ali nije uvijek niti loš</a:t>
            </a:r>
          </a:p>
          <a:p>
            <a:r>
              <a:rPr lang="hr-HR" sz="2200" dirty="0"/>
              <a:t>- može dovesti do osobnog rasta</a:t>
            </a:r>
          </a:p>
          <a:p>
            <a:r>
              <a:rPr lang="hr-HR" sz="2200" dirty="0"/>
              <a:t>- uvijek ima više mogućih rješenja</a:t>
            </a:r>
          </a:p>
          <a:p>
            <a:r>
              <a:rPr lang="hr-HR" sz="2200" dirty="0"/>
              <a:t>- što točnije odredimo u čemu je problem, to ćemo ga lakše riješiti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03" y="0"/>
            <a:ext cx="2169062" cy="17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7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550606"/>
            <a:ext cx="7543800" cy="86229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Uzroci sukoba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731909"/>
              </p:ext>
            </p:extLst>
          </p:nvPr>
        </p:nvGraphicFramePr>
        <p:xfrm>
          <a:off x="822325" y="1974082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42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Konflikt</a:t>
            </a:r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Eskalirat će ako: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>
          <a:xfrm>
            <a:off x="682906" y="2582334"/>
            <a:ext cx="3843374" cy="36911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postoji porast u izražavanju emocija srdžbe i frustracije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postoji porast percipirane prijetnje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se uključi više osoba koje stanu na stranu neke od sukobljenih strana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osobe nisu ni prije sukoba bile u prijateljskim odnosima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osobe raspolažu s malo </a:t>
            </a:r>
            <a:r>
              <a:rPr lang="hr-HR" dirty="0" err="1"/>
              <a:t>prosocijalnih</a:t>
            </a:r>
            <a:r>
              <a:rPr lang="hr-HR" dirty="0"/>
              <a:t> vještina</a:t>
            </a:r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Ublažit će se ako:</a:t>
            </a:r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4"/>
          </p:nvPr>
        </p:nvSpPr>
        <p:spPr>
          <a:xfrm>
            <a:off x="4941232" y="2618238"/>
            <a:ext cx="3855527" cy="35869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pažnju usmjerimo na problem, a ne na sudionike sukoba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postoji smirivanje izraženih emocija i smanjivanje percipirane prijetnje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postoji prijašnje pozitivno zajedničko iskustvo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znaju kako treba rješavati konflikte ili imaju nekog tko im u tome pomaže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90299"/>
            <a:ext cx="2326260" cy="1547062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59117"/>
            <a:ext cx="1907177" cy="16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9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91308"/>
            <a:ext cx="7543800" cy="946053"/>
          </a:xfrm>
        </p:spPr>
        <p:txBody>
          <a:bodyPr>
            <a:normAutofit/>
          </a:bodyPr>
          <a:lstStyle/>
          <a:p>
            <a:r>
              <a:rPr lang="hr-HR" sz="4000" b="1" dirty="0"/>
              <a:t>Sadržaj: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32547"/>
            <a:ext cx="7543801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400" dirty="0"/>
              <a:t> Definicija i karakteristike suradnje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/>
              <a:t> Suradnja škole i obitelji – važnost i dobrobiti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/>
              <a:t> Komunikacija – puno više od riječi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/>
              <a:t> Sukob ili konflikt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/>
              <a:t> Suradnja sa zahtjevnim roditeljima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/>
              <a:t> Savjeti i smjernice</a:t>
            </a:r>
          </a:p>
        </p:txBody>
      </p:sp>
      <p:pic>
        <p:nvPicPr>
          <p:cNvPr id="6146" name="Picture 2" descr="Slikovni rezultat za shaking hands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73" y="4345858"/>
            <a:ext cx="2818742" cy="191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47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856527"/>
            <a:ext cx="7543800" cy="695639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/>
              <a:t>7 pravila za uspješno prevladavanje sukoba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8887" y="1979846"/>
            <a:ext cx="6736081" cy="4372186"/>
          </a:xfrm>
        </p:spPr>
        <p:txBody>
          <a:bodyPr>
            <a:noAutofit/>
          </a:bodyPr>
          <a:lstStyle/>
          <a:p>
            <a:pPr marL="536575" indent="-354013">
              <a:lnSpc>
                <a:spcPct val="150000"/>
              </a:lnSpc>
              <a:buFont typeface="+mj-lt"/>
              <a:buAutoNum type="arabicPeriod"/>
            </a:pPr>
            <a:r>
              <a:rPr lang="hr-HR" dirty="0"/>
              <a:t>odmah imenovati problem</a:t>
            </a:r>
          </a:p>
          <a:p>
            <a:pPr marL="536575" indent="-354013">
              <a:lnSpc>
                <a:spcPct val="150000"/>
              </a:lnSpc>
              <a:buFont typeface="+mj-lt"/>
              <a:buAutoNum type="arabicPeriod"/>
            </a:pPr>
            <a:r>
              <a:rPr lang="hr-HR" dirty="0"/>
              <a:t>govoriti u JA – formi</a:t>
            </a:r>
          </a:p>
          <a:p>
            <a:pPr marL="536575" indent="-354013">
              <a:lnSpc>
                <a:spcPct val="150000"/>
              </a:lnSpc>
              <a:buFont typeface="+mj-lt"/>
              <a:buAutoNum type="arabicPeriod"/>
            </a:pPr>
            <a:r>
              <a:rPr lang="hr-HR" dirty="0"/>
              <a:t>aktivno slušati</a:t>
            </a:r>
          </a:p>
          <a:p>
            <a:pPr marL="536575" indent="-354013">
              <a:lnSpc>
                <a:spcPct val="150000"/>
              </a:lnSpc>
              <a:buFont typeface="+mj-lt"/>
              <a:buAutoNum type="arabicPeriod"/>
            </a:pPr>
            <a:r>
              <a:rPr lang="hr-HR" dirty="0"/>
              <a:t>obraćati se direktno sugovorniku i gledati ga u oči</a:t>
            </a:r>
          </a:p>
          <a:p>
            <a:pPr marL="536575" indent="-354013">
              <a:lnSpc>
                <a:spcPct val="150000"/>
              </a:lnSpc>
              <a:buFont typeface="+mj-lt"/>
              <a:buAutoNum type="arabicPeriod"/>
            </a:pPr>
            <a:r>
              <a:rPr lang="hr-HR" dirty="0"/>
              <a:t>pronaći zajedničko stajalište o problemu (uzrocima svađe)</a:t>
            </a:r>
          </a:p>
          <a:p>
            <a:pPr marL="536575" indent="-354013">
              <a:lnSpc>
                <a:spcPct val="150000"/>
              </a:lnSpc>
              <a:buFont typeface="+mj-lt"/>
              <a:buAutoNum type="arabicPeriod"/>
            </a:pPr>
            <a:r>
              <a:rPr lang="hr-HR" dirty="0"/>
              <a:t>držati se teme</a:t>
            </a:r>
          </a:p>
          <a:p>
            <a:pPr marL="536575" indent="-354013">
              <a:lnSpc>
                <a:spcPct val="150000"/>
              </a:lnSpc>
              <a:buFont typeface="+mj-lt"/>
              <a:buAutoNum type="arabicPeriod"/>
            </a:pPr>
            <a:r>
              <a:rPr lang="hr-HR" dirty="0"/>
              <a:t>izbjeći okrivljavanje i uvrede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86" y="1821350"/>
            <a:ext cx="2191878" cy="19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28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accent2"/>
                </a:solidFill>
              </a:rPr>
              <a:t>Suradnja sa zahtjevnim roditeljima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59" y="2235878"/>
            <a:ext cx="7543801" cy="304325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r-HR" altLang="sr-Latn-RS" sz="3200" i="1" dirty="0">
                <a:solidFill>
                  <a:schemeClr val="accent1"/>
                </a:solidFill>
              </a:rPr>
              <a:t>"Ako mi obećate da nećete vjerovati svemu što vam dijete kaže da se dogodilo u školi, obećavam da neću vjerovati svemu što kaže da se dogodilo kod kuće. "</a:t>
            </a:r>
          </a:p>
        </p:txBody>
      </p:sp>
    </p:spTree>
    <p:extLst>
      <p:ext uri="{BB962C8B-B14F-4D97-AF65-F5344CB8AC3E}">
        <p14:creationId xmlns:p14="http://schemas.microsoft.com/office/powerpoint/2010/main" val="2438342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22960" y="524256"/>
            <a:ext cx="7543800" cy="835153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Zahtjevni roditelji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200" dirty="0">
                <a:solidFill>
                  <a:schemeClr val="tx2">
                    <a:satMod val="130000"/>
                  </a:schemeClr>
                </a:solidFill>
              </a:rPr>
              <a:t>Roditelj malog genija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altLang="sr-Latn-RS" sz="2200" dirty="0"/>
              <a:t> najčešće je dijete prosječno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altLang="sr-Latn-RS" sz="2200" dirty="0"/>
              <a:t> u obzir dolazi samo odličan uspjeh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altLang="sr-Latn-RS" sz="2200" dirty="0"/>
              <a:t> dijete treba stalno učiti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altLang="sr-Latn-RS" sz="2200" dirty="0"/>
              <a:t> za neuspjeh je kriv učitelj</a:t>
            </a:r>
          </a:p>
          <a:p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200" dirty="0">
                <a:solidFill>
                  <a:schemeClr val="tx2">
                    <a:satMod val="130000"/>
                  </a:schemeClr>
                </a:solidFill>
              </a:rPr>
              <a:t>Sveznalica</a:t>
            </a:r>
            <a:endParaRPr lang="hr-HR" sz="2200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>
          <a:xfrm>
            <a:off x="4800600" y="2582334"/>
            <a:ext cx="3703320" cy="32867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altLang="sr-Latn-RS" sz="2200" dirty="0"/>
              <a:t> stalno ispituje učitelja o njegovom načinu podučavanja i daje prijedloge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altLang="sr-Latn-RS" sz="2200" dirty="0"/>
              <a:t> sve zna najbolje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 descr="Slikovni rezultat za wiseacre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50" y="3805259"/>
            <a:ext cx="1769253" cy="22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2960" y="5882653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accent1">
                    <a:lumMod val="75000"/>
                  </a:schemeClr>
                </a:solidFill>
              </a:rPr>
              <a:t>Brdar i Rijavec (1998)</a:t>
            </a:r>
          </a:p>
        </p:txBody>
      </p:sp>
    </p:spTree>
    <p:extLst>
      <p:ext uri="{BB962C8B-B14F-4D97-AF65-F5344CB8AC3E}">
        <p14:creationId xmlns:p14="http://schemas.microsoft.com/office/powerpoint/2010/main" val="360800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200" dirty="0"/>
              <a:t>tužibaba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altLang="sr-Latn-RS" sz="2200" dirty="0"/>
              <a:t> ne surađuje s učiteljem, ne dolazi na roditeljske sastanke, ignorira poruke učitelja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altLang="sr-Latn-RS" sz="2200" dirty="0"/>
              <a:t> žali se direktno ravnatelju</a:t>
            </a:r>
          </a:p>
          <a:p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200" dirty="0"/>
              <a:t>agresivac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4008612" cy="32867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altLang="sr-Latn-RS" sz="2200" dirty="0"/>
              <a:t> kada dijete učini nešto problematično i roditelj bude obaviješten o tome, razrednik obično požali što ga je obavijestio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altLang="sr-Latn-RS" sz="2200" dirty="0"/>
              <a:t> roditelj bijesno dojuri u školu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altLang="sr-Latn-RS" sz="2200" dirty="0"/>
              <a:t> agresivan je prema djetetu ili učitelju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9" name="Naslov 3"/>
          <p:cNvSpPr>
            <a:spLocks noGrp="1"/>
          </p:cNvSpPr>
          <p:nvPr>
            <p:ph type="title"/>
          </p:nvPr>
        </p:nvSpPr>
        <p:spPr>
          <a:xfrm>
            <a:off x="822960" y="524256"/>
            <a:ext cx="7543800" cy="835153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Zahtjevni roditelji</a:t>
            </a:r>
          </a:p>
        </p:txBody>
      </p:sp>
      <p:pic>
        <p:nvPicPr>
          <p:cNvPr id="1026" name="Picture 2" descr="Slikovni rezultat za adult yelli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24" y="4080388"/>
            <a:ext cx="1906659" cy="214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11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200" dirty="0"/>
              <a:t>pacijent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altLang="sr-Latn-RS" dirty="0"/>
              <a:t> roditelj ne želi razgovarati o problemima djeteta nego o svojim problemima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200" dirty="0"/>
              <a:t>gnjavator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82334"/>
            <a:ext cx="3703320" cy="32867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altLang="sr-Latn-RS" dirty="0"/>
              <a:t> dijete nema problema u školi, ali ih roditelj izmišlja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altLang="sr-Latn-RS" dirty="0"/>
              <a:t> „od muhe pravi slona”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altLang="sr-Latn-RS" dirty="0"/>
              <a:t> kaže da djetetu treba dodatna nastava ili da mu način rada ne odgovara</a:t>
            </a:r>
            <a:endParaRPr lang="hr-HR" dirty="0"/>
          </a:p>
        </p:txBody>
      </p:sp>
      <p:sp>
        <p:nvSpPr>
          <p:cNvPr id="7" name="Naslov 3"/>
          <p:cNvSpPr>
            <a:spLocks noGrp="1"/>
          </p:cNvSpPr>
          <p:nvPr>
            <p:ph type="title"/>
          </p:nvPr>
        </p:nvSpPr>
        <p:spPr>
          <a:xfrm>
            <a:off x="822960" y="524256"/>
            <a:ext cx="7543800" cy="835153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Zahtjevni roditelji</a:t>
            </a:r>
          </a:p>
        </p:txBody>
      </p:sp>
      <p:pic>
        <p:nvPicPr>
          <p:cNvPr id="3074" name="Picture 2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41" y="3725003"/>
            <a:ext cx="1584735" cy="253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38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/>
              <a:t>Izvori sukoba učitelja i roditelja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445502"/>
            <a:ext cx="7543801" cy="40233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altLang="sr-Latn-RS" sz="2800" dirty="0"/>
              <a:t>Umjesto da su učitelji i roditelji saveznici i da surađuju na zajedničkom cilju za dobrobit djece – ponekad se snaga i energija troši na međusobne svađe i optuživanja…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4059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37419"/>
            <a:ext cx="7543800" cy="9999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altLang="sr-Latn-RS" sz="3200" dirty="0"/>
              <a:t>Roditelji i učitelji opažaju istu stvar različito	-  vide dijete u različitim uvjetima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42379"/>
            <a:ext cx="7543801" cy="11629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r-HR" altLang="sr-Latn-RS" sz="2400" dirty="0"/>
              <a:t>divlje, nedisciplinirano / energično, spontano</a:t>
            </a:r>
          </a:p>
          <a:p>
            <a:pPr algn="ctr">
              <a:lnSpc>
                <a:spcPct val="100000"/>
              </a:lnSpc>
              <a:buNone/>
            </a:pPr>
            <a:r>
              <a:rPr lang="hr-HR" altLang="sr-Latn-RS" sz="2400" dirty="0"/>
              <a:t>mirno, povučeno / otvoreno, brbljavo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2960" y="3519948"/>
            <a:ext cx="7543800" cy="6167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altLang="sr-Latn-RS" sz="3200" dirty="0"/>
              <a:t>Osjetljivost roditelja kad su u pitanju ocjene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36031" y="4451282"/>
            <a:ext cx="7543801" cy="116293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r-HR" altLang="sr-Latn-RS" sz="2400" dirty="0"/>
              <a:t>Ako je dijete neuspješno, onda su i roditelji.</a:t>
            </a:r>
          </a:p>
          <a:p>
            <a:pPr algn="ctr">
              <a:buNone/>
            </a:pPr>
            <a:r>
              <a:rPr lang="hr-HR" altLang="sr-Latn-RS" sz="2400" dirty="0"/>
              <a:t>suradnja s učiteljem, pomoć u učenju / optuživanje učitelja i sumnja u njegovu objektivnost</a:t>
            </a:r>
          </a:p>
        </p:txBody>
      </p:sp>
    </p:spTree>
    <p:extLst>
      <p:ext uri="{BB962C8B-B14F-4D97-AF65-F5344CB8AC3E}">
        <p14:creationId xmlns:p14="http://schemas.microsoft.com/office/powerpoint/2010/main" val="59970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2960" y="1111044"/>
            <a:ext cx="7543800" cy="6167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altLang="sr-Latn-RS" sz="3200" dirty="0"/>
              <a:t>Učitelji i roditelji imaju različito iskustvo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2960" y="2042379"/>
            <a:ext cx="7543801" cy="116293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r-HR" altLang="sr-Latn-RS" sz="2400" dirty="0"/>
              <a:t>Za neke je roditelje škola mjesto kamo im nije ugodno dolaziti (manje obrazovani - nisu bili uspješni ili nisu završili školu).</a:t>
            </a:r>
          </a:p>
          <a:p>
            <a:pPr algn="ctr">
              <a:buNone/>
            </a:pPr>
            <a:r>
              <a:rPr lang="hr-HR" altLang="sr-Latn-RS" sz="2400" dirty="0"/>
              <a:t>Visokoobrazovani mogu imati podcjenjivački odnos prema učitelju.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6366" y="3598607"/>
            <a:ext cx="7543800" cy="6167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altLang="sr-Latn-RS" sz="3200" dirty="0"/>
              <a:t>Škola mijenja djecu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4652843"/>
            <a:ext cx="7543801" cy="127601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r-HR" altLang="sr-Latn-RS" sz="2400" dirty="0"/>
              <a:t>Djeca postaju neovisnija o roditeljima koji znaju biti ljubomorni ako dijete previše cijeni i voli učitelja.</a:t>
            </a:r>
          </a:p>
          <a:p>
            <a:pPr algn="ctr">
              <a:buNone/>
            </a:pPr>
            <a:r>
              <a:rPr lang="hr-HR" altLang="sr-Latn-RS" sz="2400" dirty="0"/>
              <a:t>Ako se u školi uče i propagiraju moralni ili religijski stavovi s kojima se roditelji ne slažu – neprijateljsko raspoloženje.</a:t>
            </a:r>
          </a:p>
        </p:txBody>
      </p:sp>
    </p:spTree>
    <p:extLst>
      <p:ext uri="{BB962C8B-B14F-4D97-AF65-F5344CB8AC3E}">
        <p14:creationId xmlns:p14="http://schemas.microsoft.com/office/powerpoint/2010/main" val="480507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2959" y="1130710"/>
            <a:ext cx="7543800" cy="6167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altLang="sr-Latn-RS" sz="3200" dirty="0"/>
              <a:t>Roditelji nemaju dovoljno vremena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2959" y="2150534"/>
            <a:ext cx="7543801" cy="8679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altLang="sr-Latn-RS" sz="2400" dirty="0"/>
              <a:t>Mnogi rade razne i dodatne poslove kako bi preživjeli.</a:t>
            </a:r>
          </a:p>
        </p:txBody>
      </p:sp>
      <p:pic>
        <p:nvPicPr>
          <p:cNvPr id="5122" name="Picture 2" descr="Slikovni rezulta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2"/>
          <a:stretch/>
        </p:blipFill>
        <p:spPr bwMode="auto">
          <a:xfrm>
            <a:off x="3341229" y="2930013"/>
            <a:ext cx="2419002" cy="287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29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974556" cy="4417414"/>
          </a:xfrm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–"/>
            </a:pPr>
            <a:r>
              <a:rPr lang="hr-HR" altLang="sr-Latn-RS" dirty="0"/>
              <a:t> </a:t>
            </a:r>
            <a:r>
              <a:rPr lang="hr-HR" altLang="sr-Latn-RS" sz="2200" dirty="0"/>
              <a:t>kad roditelji spoznaju da im dijete ima probleme, obuzme ih osjećaj dramatičnog gubitka vlastite vrijednosti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hr-HR" altLang="sr-Latn-RS" sz="2200" dirty="0"/>
              <a:t> pojavljuje se agresija i bijes koji se često svaljuju na donositelja loših vijesti; </a:t>
            </a:r>
          </a:p>
          <a:p>
            <a:pPr marL="0" indent="0">
              <a:buNone/>
            </a:pPr>
            <a:r>
              <a:rPr lang="hr-HR" altLang="sr-Latn-RS" sz="2200" dirty="0"/>
              <a:t>potreban su i neizbježan dio su odnosa, a ne “negativni osjećaji” - često proizlaze iz potrebe da se osjetimo vrijednim osobama što mnogima teško pada u komunikaciji</a:t>
            </a:r>
          </a:p>
          <a:p>
            <a:pPr marL="0" indent="0">
              <a:buNone/>
            </a:pPr>
            <a:endParaRPr lang="hr-HR" altLang="sr-Latn-RS" sz="500" dirty="0"/>
          </a:p>
          <a:p>
            <a:pPr>
              <a:buFont typeface="Calibri" panose="020F0502020204030204" pitchFamily="34" charset="0"/>
              <a:buChar char="–"/>
            </a:pPr>
            <a:r>
              <a:rPr lang="hr-HR" altLang="sr-Latn-RS" sz="2400" dirty="0"/>
              <a:t> učitelji ovo ne trebaju shvaćati osobno i ne trebaju se zadržavati na tome; </a:t>
            </a:r>
          </a:p>
          <a:p>
            <a:pPr marL="0" indent="0">
              <a:buNone/>
            </a:pPr>
            <a:r>
              <a:rPr lang="hr-HR" altLang="sr-Latn-RS" sz="2400" dirty="0"/>
              <a:t>fokus treba prebaciti s roditelja na zajednički pokušaj rješavanja problema</a:t>
            </a:r>
          </a:p>
          <a:p>
            <a:pPr>
              <a:buFont typeface="Calibri" panose="020F0502020204030204" pitchFamily="34" charset="0"/>
              <a:buChar char="–"/>
            </a:pPr>
            <a:endParaRPr lang="hr-HR" altLang="sr-Latn-RS" dirty="0"/>
          </a:p>
          <a:p>
            <a:endParaRPr lang="hr-HR" dirty="0"/>
          </a:p>
        </p:txBody>
      </p:sp>
      <p:pic>
        <p:nvPicPr>
          <p:cNvPr id="9218" name="Picture 2" descr="Slikovni rezultat za anger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465" y="74083"/>
            <a:ext cx="30670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0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/>
              <a:t> Suradnja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03996"/>
            <a:ext cx="7543801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400" dirty="0"/>
              <a:t> </a:t>
            </a:r>
            <a:r>
              <a:rPr lang="hr-HR" altLang="sr-Latn-RS" sz="2400" dirty="0"/>
              <a:t>zajedničko djelovanje i pregovaranje usmjereno prema nalaženju rješenja - zajedničkog polazišta</a:t>
            </a:r>
            <a:endParaRPr lang="hr-HR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/>
              <a:t> stil interakcije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r-HR" sz="2200" dirty="0"/>
              <a:t> direktivni, prilagođavajući, suradnički stil</a:t>
            </a:r>
          </a:p>
          <a:p>
            <a:pPr marL="384048" lvl="2" indent="0">
              <a:buNone/>
            </a:pPr>
            <a:endParaRPr lang="hr-HR" sz="2200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400" dirty="0"/>
              <a:t> </a:t>
            </a:r>
            <a:r>
              <a:rPr lang="hr-HR" sz="2400" i="1" dirty="0" err="1"/>
              <a:t>interpersonalna</a:t>
            </a:r>
            <a:r>
              <a:rPr lang="hr-HR" sz="2400" i="1" dirty="0"/>
              <a:t> suradnja </a:t>
            </a:r>
            <a:r>
              <a:rPr lang="hr-HR" sz="2400" dirty="0"/>
              <a:t>– stil direktne interakcije između dvije ravnopravne osobe dobrovoljno uključene u zajedničko donošenje odluke vezane uz rad na ostvarenju zajedničkog cilja</a:t>
            </a:r>
          </a:p>
        </p:txBody>
      </p:sp>
      <p:pic>
        <p:nvPicPr>
          <p:cNvPr id="2050" name="Picture 2" descr="http://henry.wikispaces.dpsk12.org/file/view/global_collaboration.jpg/382658658/245x270/global_collabo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16" y="2535936"/>
            <a:ext cx="1442295" cy="1589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382739"/>
            <a:ext cx="2831592" cy="125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02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62115"/>
            <a:ext cx="7543800" cy="881955"/>
          </a:xfrm>
        </p:spPr>
        <p:txBody>
          <a:bodyPr>
            <a:normAutofit/>
          </a:bodyPr>
          <a:lstStyle/>
          <a:p>
            <a:r>
              <a:rPr lang="hr-HR" sz="4000" dirty="0"/>
              <a:t>Ako dođe do sukoba…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sr-Latn-RS" dirty="0"/>
              <a:t>Kad se roditelj ventilira: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67098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altLang="sr-Latn-RS" dirty="0"/>
              <a:t> </a:t>
            </a:r>
            <a:r>
              <a:rPr lang="hr-HR" altLang="sr-Latn-RS" sz="2200" dirty="0"/>
              <a:t>aktivno slušajte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sr-Latn-RS" sz="2200" dirty="0"/>
              <a:t> dopustite da bijes izađe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sr-Latn-RS" sz="2200" dirty="0"/>
              <a:t> vizualizirajte si da se roditelj smiruje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sr-Latn-RS" sz="2200" dirty="0"/>
              <a:t> dišite duboko i polako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sr-Latn-RS" sz="2200" dirty="0"/>
              <a:t> izrazite roditelju da razumijete kako se osjeća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sr-Latn-RS" sz="2200" dirty="0"/>
              <a:t> potpitanjima tražite roditelja da vam pojasni što ne razumijete</a:t>
            </a:r>
          </a:p>
          <a:p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37065" y="1846052"/>
            <a:ext cx="3703320" cy="736282"/>
          </a:xfrm>
        </p:spPr>
        <p:txBody>
          <a:bodyPr/>
          <a:lstStyle/>
          <a:p>
            <a:r>
              <a:rPr lang="hr-HR" dirty="0"/>
              <a:t>nemojte: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37065" y="2582334"/>
            <a:ext cx="3920121" cy="3286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altLang="sr-Latn-RS" dirty="0"/>
              <a:t> živcirati 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sr-Latn-RS" dirty="0"/>
              <a:t> reći roditelju da se smiri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sr-Latn-RS" dirty="0"/>
              <a:t> prekidati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sr-Latn-RS" dirty="0"/>
              <a:t> braniti 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sr-Latn-RS" dirty="0"/>
              <a:t> propustiti priznati roditeljeve osjećaje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9000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71948"/>
            <a:ext cx="7543800" cy="921284"/>
          </a:xfrm>
        </p:spPr>
        <p:txBody>
          <a:bodyPr>
            <a:normAutofit/>
          </a:bodyPr>
          <a:lstStyle/>
          <a:p>
            <a:r>
              <a:rPr lang="hr-HR" sz="4000" b="1" dirty="0"/>
              <a:t>Strategije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93218"/>
            <a:ext cx="7917918" cy="4023360"/>
          </a:xfrm>
        </p:spPr>
        <p:txBody>
          <a:bodyPr/>
          <a:lstStyle/>
          <a:p>
            <a:r>
              <a:rPr lang="hr-HR" altLang="sr-Latn-RS" sz="2400" dirty="0">
                <a:solidFill>
                  <a:schemeClr val="accent1"/>
                </a:solidFill>
              </a:rPr>
              <a:t>Empatija: </a:t>
            </a:r>
            <a:r>
              <a:rPr lang="hr-HR" altLang="sr-Latn-RS" sz="2400" i="1" dirty="0">
                <a:solidFill>
                  <a:schemeClr val="accent1"/>
                </a:solidFill>
              </a:rPr>
              <a:t>“Zaista mi je žao što se tako osjećate...”</a:t>
            </a:r>
          </a:p>
          <a:p>
            <a:r>
              <a:rPr lang="hr-HR" altLang="sr-Latn-RS" sz="2400" dirty="0">
                <a:solidFill>
                  <a:schemeClr val="accent6"/>
                </a:solidFill>
              </a:rPr>
              <a:t>Razjašnjenje: </a:t>
            </a:r>
            <a:r>
              <a:rPr lang="hr-HR" altLang="sr-Latn-RS" sz="2400" i="1" dirty="0">
                <a:solidFill>
                  <a:schemeClr val="accent6"/>
                </a:solidFill>
              </a:rPr>
              <a:t>“Molim Vas recite mi što se dogodilo?”</a:t>
            </a:r>
          </a:p>
          <a:p>
            <a:r>
              <a:rPr lang="hr-HR" altLang="sr-Latn-RS" sz="2400" dirty="0">
                <a:solidFill>
                  <a:schemeClr val="accent1"/>
                </a:solidFill>
              </a:rPr>
              <a:t>Aktivno slušanje: </a:t>
            </a:r>
            <a:r>
              <a:rPr lang="hr-HR" altLang="sr-Latn-RS" sz="2400" i="1" dirty="0">
                <a:solidFill>
                  <a:schemeClr val="accent1"/>
                </a:solidFill>
              </a:rPr>
              <a:t>“Aha, da... razumijem”</a:t>
            </a:r>
          </a:p>
          <a:p>
            <a:r>
              <a:rPr lang="hr-HR" altLang="sr-Latn-RS" sz="2400" dirty="0">
                <a:solidFill>
                  <a:schemeClr val="accent6"/>
                </a:solidFill>
              </a:rPr>
              <a:t>Pozitivno uvjerenje: </a:t>
            </a:r>
            <a:r>
              <a:rPr lang="hr-HR" altLang="sr-Latn-RS" sz="2400" i="1" dirty="0">
                <a:solidFill>
                  <a:schemeClr val="accent6"/>
                </a:solidFill>
              </a:rPr>
              <a:t>“Uvjerena sam da ćemo problem razriješiti...”</a:t>
            </a:r>
          </a:p>
          <a:p>
            <a:r>
              <a:rPr lang="hr-HR" altLang="sr-Latn-RS" sz="2400" dirty="0">
                <a:solidFill>
                  <a:schemeClr val="accent1"/>
                </a:solidFill>
              </a:rPr>
              <a:t>Uključite roditelja: </a:t>
            </a:r>
            <a:r>
              <a:rPr lang="hr-HR" altLang="sr-Latn-RS" sz="2400" i="1" dirty="0">
                <a:solidFill>
                  <a:schemeClr val="accent1"/>
                </a:solidFill>
              </a:rPr>
              <a:t>“Kako biste željeli da se to razriješi...?”</a:t>
            </a:r>
          </a:p>
          <a:p>
            <a:r>
              <a:rPr lang="hr-HR" altLang="sr-Latn-RS" sz="2400" dirty="0">
                <a:solidFill>
                  <a:schemeClr val="accent6"/>
                </a:solidFill>
              </a:rPr>
              <a:t>Predložite rješenje: </a:t>
            </a:r>
            <a:r>
              <a:rPr lang="hr-HR" altLang="sr-Latn-RS" sz="2400" i="1" dirty="0">
                <a:solidFill>
                  <a:schemeClr val="accent6"/>
                </a:solidFill>
              </a:rPr>
              <a:t>“Predlažem da to riješimo na sljedeći način...”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6860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/>
              <a:t>Što ako roditelj nije u pravu?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93174" y="2560186"/>
            <a:ext cx="1526950" cy="736282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NE!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03581" y="2682520"/>
            <a:ext cx="5065580" cy="878621"/>
          </a:xfrm>
        </p:spPr>
        <p:txBody>
          <a:bodyPr>
            <a:normAutofit/>
          </a:bodyPr>
          <a:lstStyle/>
          <a:p>
            <a:pPr algn="ctr"/>
            <a:r>
              <a:rPr lang="hr-HR" altLang="sr-Latn-RS" sz="3200" i="1" dirty="0"/>
              <a:t>“Aha, nije naša greška”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63388" y="4119293"/>
            <a:ext cx="1786521" cy="736282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da!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2220124" y="4097217"/>
            <a:ext cx="6427840" cy="1172450"/>
          </a:xfrm>
        </p:spPr>
        <p:txBody>
          <a:bodyPr>
            <a:normAutofit/>
          </a:bodyPr>
          <a:lstStyle/>
          <a:p>
            <a:pPr algn="ctr"/>
            <a:r>
              <a:rPr lang="hr-HR" altLang="sr-Latn-RS" sz="3200" i="1" dirty="0"/>
              <a:t>“Žao mi je zbog neugodnosti koje ste pretrpjeli, međutim...”</a:t>
            </a:r>
            <a:endParaRPr lang="hr-HR" sz="3200" i="1" dirty="0"/>
          </a:p>
        </p:txBody>
      </p:sp>
      <p:pic>
        <p:nvPicPr>
          <p:cNvPr id="7170" name="Picture 2" descr="Slikovni rezultat za 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86" y="473293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031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589935"/>
            <a:ext cx="7543800" cy="891787"/>
          </a:xfrm>
        </p:spPr>
        <p:txBody>
          <a:bodyPr>
            <a:normAutofit/>
          </a:bodyPr>
          <a:lstStyle/>
          <a:p>
            <a:r>
              <a:rPr lang="hr-HR" sz="4400" dirty="0"/>
              <a:t>Kako se ophoditi?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026073" cy="4643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altLang="sr-Latn-RS" b="1" dirty="0">
                <a:solidFill>
                  <a:schemeClr val="accent1"/>
                </a:solidFill>
              </a:rPr>
              <a:t>Ostanite mirni</a:t>
            </a:r>
            <a:r>
              <a:rPr lang="hr-HR" altLang="sr-Latn-RS" dirty="0"/>
              <a:t>, ne dajte se uvući u prepirku. </a:t>
            </a:r>
          </a:p>
          <a:p>
            <a:pPr marL="0" indent="0">
              <a:buNone/>
            </a:pPr>
            <a:r>
              <a:rPr lang="hr-HR" altLang="sr-Latn-RS" b="1" dirty="0">
                <a:solidFill>
                  <a:schemeClr val="accent1"/>
                </a:solidFill>
              </a:rPr>
              <a:t>Slušajte</a:t>
            </a:r>
            <a:r>
              <a:rPr lang="hr-HR" altLang="sr-Latn-RS" dirty="0"/>
              <a:t>. Uzrok mnogih nesporazuma s roditeljima leži u njihovom osjećaju kako ih se zapravo uopće ne čuje. Učitelj se nekad počne braniti prije nego što je čuo što roditelja zapravo muči.</a:t>
            </a:r>
          </a:p>
          <a:p>
            <a:pPr marL="0" indent="0">
              <a:buNone/>
            </a:pPr>
            <a:r>
              <a:rPr lang="hr-HR" altLang="sr-Latn-RS" b="1" dirty="0">
                <a:solidFill>
                  <a:schemeClr val="accent1"/>
                </a:solidFill>
              </a:rPr>
              <a:t>Jasno objasnite svoje gledište </a:t>
            </a:r>
            <a:r>
              <a:rPr lang="hr-HR" altLang="sr-Latn-RS" dirty="0"/>
              <a:t>(razloge svog ponašanja i planiranih budućih akcija).</a:t>
            </a:r>
          </a:p>
          <a:p>
            <a:pPr marL="0" indent="0">
              <a:buNone/>
            </a:pPr>
            <a:r>
              <a:rPr lang="hr-HR" altLang="sr-Latn-RS" b="1" dirty="0">
                <a:solidFill>
                  <a:schemeClr val="accent1"/>
                </a:solidFill>
              </a:rPr>
              <a:t>O problemu razmišljajte i govorite u terminima situacije i akcija koje će se povodom toga poduzeti</a:t>
            </a:r>
            <a:r>
              <a:rPr lang="hr-HR" altLang="sr-Latn-RS" dirty="0"/>
              <a:t>, a ne u terminima nečijih nepoželjnih osobina.</a:t>
            </a:r>
          </a:p>
          <a:p>
            <a:pPr marL="0" indent="0">
              <a:buNone/>
            </a:pPr>
            <a:r>
              <a:rPr lang="hr-HR" altLang="sr-Latn-RS" dirty="0"/>
              <a:t>Nakon što ste jedan problem riješili, nemojte se vraćati na njega.</a:t>
            </a:r>
          </a:p>
          <a:p>
            <a:pPr marL="0" indent="0">
              <a:buNone/>
            </a:pPr>
            <a:r>
              <a:rPr lang="hr-HR" altLang="sr-Latn-RS" b="1" dirty="0">
                <a:solidFill>
                  <a:schemeClr val="accent1"/>
                </a:solidFill>
              </a:rPr>
              <a:t>Ne zauzimajte strane </a:t>
            </a:r>
            <a:r>
              <a:rPr lang="hr-HR" altLang="sr-Latn-RS" dirty="0"/>
              <a:t>(djetetovu, roditeljevu), važnije je imati kompletnu sliku i povezati se s procesom unutar obitelji (razumjeti obitelj i vidjeti je li dijete preopterećeno) – čak i kad nam je jedna strana antipatična ili neprihvatljiva – dugoročna korist biti će jedino ako se ojača zajedništvo.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7557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688257"/>
            <a:ext cx="7543800" cy="773800"/>
          </a:xfrm>
        </p:spPr>
        <p:txBody>
          <a:bodyPr/>
          <a:lstStyle/>
          <a:p>
            <a:pPr algn="ctr"/>
            <a:r>
              <a:rPr lang="hr-HR" dirty="0"/>
              <a:t>Savjeti…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55" y="1845733"/>
            <a:ext cx="8544232" cy="4535401"/>
          </a:xfrm>
        </p:spPr>
        <p:txBody>
          <a:bodyPr>
            <a:normAutofit lnSpcReduction="10000"/>
          </a:bodyPr>
          <a:lstStyle/>
          <a:p>
            <a:r>
              <a:rPr lang="hr-HR" altLang="sr-Latn-RS" dirty="0">
                <a:solidFill>
                  <a:schemeClr val="accent2"/>
                </a:solidFill>
              </a:rPr>
              <a:t>Uvjerenje da roditelji uvijek žele najbolje – najbolje je polazište da im se približimo</a:t>
            </a:r>
          </a:p>
          <a:p>
            <a:r>
              <a:rPr lang="hr-HR" altLang="sr-Latn-RS" dirty="0"/>
              <a:t>Kad roditelj dođe u školu </a:t>
            </a:r>
            <a:r>
              <a:rPr lang="hr-HR" altLang="sr-Latn-RS" dirty="0">
                <a:solidFill>
                  <a:schemeClr val="accent2"/>
                </a:solidFill>
              </a:rPr>
              <a:t>dobro je naglasiti njihov vrijedan doprinos u rješavanju problema</a:t>
            </a:r>
            <a:r>
              <a:rPr lang="hr-HR" altLang="sr-Latn-RS" dirty="0"/>
              <a:t>, a u drugi plan staviti njihov “doprinos” u nastajanju problema</a:t>
            </a:r>
          </a:p>
          <a:p>
            <a:r>
              <a:rPr lang="hr-HR" altLang="sr-Latn-RS" dirty="0">
                <a:solidFill>
                  <a:schemeClr val="accent2"/>
                </a:solidFill>
              </a:rPr>
              <a:t>Nama je potrebna pomoć i suradnja roditelja u rješavanju problema</a:t>
            </a:r>
          </a:p>
          <a:p>
            <a:r>
              <a:rPr lang="hr-HR" altLang="sr-Latn-RS" dirty="0"/>
              <a:t>Da bi suradnja s roditeljima bila plodonosna, </a:t>
            </a:r>
            <a:r>
              <a:rPr lang="hr-HR" altLang="sr-Latn-RS" dirty="0">
                <a:solidFill>
                  <a:schemeClr val="accent2"/>
                </a:solidFill>
              </a:rPr>
              <a:t>potrebno je da oni uistinu uvide da se njihova stajališta poštuju i prihvaćaju i da se imaju pravo usprotiviti školskom prijedlogu</a:t>
            </a:r>
            <a:r>
              <a:rPr lang="hr-HR" altLang="sr-Latn-RS" dirty="0"/>
              <a:t>, ako smatraju da će to biti najbolje za njihovo dijete</a:t>
            </a:r>
          </a:p>
          <a:p>
            <a:r>
              <a:rPr lang="hr-HR" altLang="sr-Latn-RS" dirty="0">
                <a:solidFill>
                  <a:schemeClr val="accent2"/>
                </a:solidFill>
              </a:rPr>
              <a:t>Možemo pristati na nešto tek nakon što smo se uvjerili u naše neugroženo pravo da isto tako možemo reći svoje “ne”</a:t>
            </a:r>
          </a:p>
          <a:p>
            <a:r>
              <a:rPr lang="hr-HR" altLang="sr-Latn-RS" dirty="0">
                <a:solidFill>
                  <a:schemeClr val="accent2"/>
                </a:solidFill>
              </a:rPr>
              <a:t>Iako su nekad roditeljske primjedbe nerazložne i neobjektivne, naš je zadatak da ih saznamo prije nego zauzmemo svoj stav </a:t>
            </a:r>
            <a:r>
              <a:rPr lang="hr-HR" altLang="sr-Latn-RS" dirty="0"/>
              <a:t>(roditeljima se treba dozvoliti da što iscrpnije iznesu svoje mišljenje)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3259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… i smjernice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50534"/>
            <a:ext cx="7711441" cy="3267040"/>
          </a:xfrm>
        </p:spPr>
        <p:txBody>
          <a:bodyPr/>
          <a:lstStyle/>
          <a:p>
            <a:pPr marL="365760" indent="-283464">
              <a:spcAft>
                <a:spcPts val="0"/>
              </a:spcAft>
              <a:buFont typeface="Wingdings 2"/>
              <a:buChar char=""/>
              <a:defRPr/>
            </a:pPr>
            <a:r>
              <a:rPr lang="hr-HR" sz="2400" dirty="0"/>
              <a:t>uspostavite komunikaciju s roditeljima na samom početku šk. god., ne čekajte da se dogodi neki problem</a:t>
            </a:r>
          </a:p>
          <a:p>
            <a:pPr marL="365760" indent="-283464">
              <a:spcAft>
                <a:spcPts val="0"/>
              </a:spcAft>
              <a:buFont typeface="Wingdings 2"/>
              <a:buChar char=""/>
              <a:defRPr/>
            </a:pPr>
            <a:r>
              <a:rPr lang="hr-HR" sz="2400" dirty="0"/>
              <a:t>održavajte komunikaciju kroz godinu i uključite roditelje u život i rad škole</a:t>
            </a:r>
          </a:p>
          <a:p>
            <a:pPr marL="365760" indent="-283464">
              <a:spcAft>
                <a:spcPts val="0"/>
              </a:spcAft>
              <a:buFont typeface="Wingdings 2"/>
              <a:buChar char=""/>
              <a:defRPr/>
            </a:pPr>
            <a:r>
              <a:rPr lang="hr-HR" sz="2400" dirty="0"/>
              <a:t>govorite i o dobrim stranama djeteta, ne samo o lošim – tako se lakše prihvaćaju i neugodne informacije</a:t>
            </a:r>
          </a:p>
          <a:p>
            <a:pPr marL="365760" indent="-283464">
              <a:spcAft>
                <a:spcPts val="0"/>
              </a:spcAft>
              <a:buFont typeface="Wingdings 2"/>
              <a:buChar char=""/>
              <a:defRPr/>
            </a:pPr>
            <a:r>
              <a:rPr lang="hr-HR" sz="2400" dirty="0"/>
              <a:t>upoznajte obitelj – kroz razgovore s roditeljima i učenikom,  sastavke…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194" name="Picture 2" descr="Slikovni rezultat za collab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40" y="130005"/>
            <a:ext cx="2123784" cy="15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likovni rezultat za collab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37" y="4994787"/>
            <a:ext cx="1830410" cy="13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159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127" y="4375355"/>
            <a:ext cx="7543800" cy="862290"/>
          </a:xfrm>
        </p:spPr>
        <p:txBody>
          <a:bodyPr/>
          <a:lstStyle/>
          <a:p>
            <a:pPr algn="ctr"/>
            <a:r>
              <a:rPr lang="hr-HR" dirty="0"/>
              <a:t>Hvala na pažnji!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26" y="2032547"/>
            <a:ext cx="7543801" cy="2087169"/>
          </a:xfrm>
        </p:spPr>
        <p:txBody>
          <a:bodyPr>
            <a:normAutofit/>
          </a:bodyPr>
          <a:lstStyle/>
          <a:p>
            <a:pPr algn="ctr"/>
            <a:r>
              <a:rPr lang="hr-HR" altLang="sr-Latn-RS" sz="3200" dirty="0">
                <a:solidFill>
                  <a:schemeClr val="accent2"/>
                </a:solidFill>
              </a:rPr>
              <a:t>Škola koja je usmjerena na dijete vidi roditelje kao svoje najvažnije partnere jer su oni ti koji najbolje poznaju svoje dijete i oni koji najviše znače u djetetovu životu.</a:t>
            </a:r>
          </a:p>
        </p:txBody>
      </p:sp>
    </p:spTree>
    <p:extLst>
      <p:ext uri="{BB962C8B-B14F-4D97-AF65-F5344CB8AC3E}">
        <p14:creationId xmlns:p14="http://schemas.microsoft.com/office/powerpoint/2010/main" val="205869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Karakteristike suradnje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42379"/>
            <a:ext cx="767041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dobrovoljna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pretpostavlja ravnopravnost između sudionika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temelji se na zajedničkim ciljevima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ovisi o zajedničkoj odgovornosti za sudjelovanje i donošenje odluka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suradnici dijele resurse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suradnici dijele odgovornost za rezultate</a:t>
            </a:r>
          </a:p>
        </p:txBody>
      </p:sp>
    </p:spTree>
    <p:extLst>
      <p:ext uri="{BB962C8B-B14F-4D97-AF65-F5344CB8AC3E}">
        <p14:creationId xmlns:p14="http://schemas.microsoft.com/office/powerpoint/2010/main" val="128230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Karakteristike suradnje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62044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osobe koje surađuju cijene takav stil interakcije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profesionalci koji surađuju imaju povjerenja jedan u drugoga, međusobno se uvažavaju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iz suradnje proizlazi osjećaj zajedništva</a:t>
            </a:r>
          </a:p>
        </p:txBody>
      </p:sp>
      <p:pic>
        <p:nvPicPr>
          <p:cNvPr id="3074" name="Picture 2" descr="http://cyfs.unl.edu/futures/images/ncsea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40" y="4296935"/>
            <a:ext cx="4170618" cy="178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98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8191" y="2121037"/>
            <a:ext cx="811333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b="1" dirty="0">
                <a:solidFill>
                  <a:schemeClr val="accent2"/>
                </a:solidFill>
              </a:rPr>
              <a:t>  tradicionalna</a:t>
            </a:r>
            <a:r>
              <a:rPr lang="hr-HR" sz="2400" dirty="0"/>
              <a:t> – odgovornost za obrazovanje djece prepuštena školi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dirty="0">
                <a:solidFill>
                  <a:schemeClr val="accent2"/>
                </a:solidFill>
              </a:rPr>
              <a:t>  partnerska</a:t>
            </a:r>
            <a:r>
              <a:rPr lang="hr-HR" sz="2400" dirty="0"/>
              <a:t> – naglašava suradnju učitelja i roditelja u obrazovanju i socijalizaciji djece</a:t>
            </a:r>
          </a:p>
          <a:p>
            <a:pPr lvl="2">
              <a:buFont typeface="Calibri" panose="020F0502020204030204" pitchFamily="34" charset="0"/>
              <a:buChar char="–"/>
            </a:pPr>
            <a:r>
              <a:rPr lang="hr-HR" sz="2200" dirty="0"/>
              <a:t>komunikacija između dviju strana je česta</a:t>
            </a:r>
          </a:p>
          <a:p>
            <a:pPr lvl="2">
              <a:buFont typeface="Calibri" panose="020F0502020204030204" pitchFamily="34" charset="0"/>
              <a:buChar char="–"/>
            </a:pPr>
            <a:r>
              <a:rPr lang="hr-HR" sz="2200" dirty="0"/>
              <a:t>uloge su jasne i </a:t>
            </a:r>
            <a:r>
              <a:rPr lang="hr-HR" sz="2200" dirty="0" err="1"/>
              <a:t>podržavajuće</a:t>
            </a:r>
            <a:endParaRPr lang="hr-HR" sz="2200" dirty="0"/>
          </a:p>
          <a:p>
            <a:pPr lvl="2">
              <a:buFont typeface="Calibri" panose="020F0502020204030204" pitchFamily="34" charset="0"/>
              <a:buChar char="–"/>
            </a:pPr>
            <a:r>
              <a:rPr lang="hr-HR" sz="2200" dirty="0"/>
              <a:t>odgojni ciljevi i planovi rada su zajednički određeni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59" y="570271"/>
            <a:ext cx="7543800" cy="75413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4000" dirty="0"/>
              <a:t>Suradnja škole i obitelji</a:t>
            </a:r>
          </a:p>
        </p:txBody>
      </p:sp>
      <p:pic>
        <p:nvPicPr>
          <p:cNvPr id="11268" name="Picture 4" descr="Slikovni rezultat za collaboration parents teacher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6"/>
          <a:stretch/>
        </p:blipFill>
        <p:spPr bwMode="auto">
          <a:xfrm>
            <a:off x="7002760" y="3725883"/>
            <a:ext cx="1954427" cy="226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45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550607"/>
            <a:ext cx="7543800" cy="714806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hr-HR" sz="4000" dirty="0"/>
              <a:t>Oblici suradnje s roditeljima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546069"/>
              </p:ext>
            </p:extLst>
          </p:nvPr>
        </p:nvGraphicFramePr>
        <p:xfrm>
          <a:off x="1500751" y="1818967"/>
          <a:ext cx="6463378" cy="437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97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1" y="471948"/>
            <a:ext cx="7543800" cy="1117929"/>
          </a:xfrm>
        </p:spPr>
        <p:txBody>
          <a:bodyPr>
            <a:normAutofit/>
          </a:bodyPr>
          <a:lstStyle/>
          <a:p>
            <a:r>
              <a:rPr lang="hr-HR" sz="4000" dirty="0"/>
              <a:t>Važnost suradnje škole i roditelja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1" y="1963721"/>
            <a:ext cx="7543800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altLang="sr-Latn-RS" sz="2400" dirty="0"/>
              <a:t>  </a:t>
            </a:r>
            <a:r>
              <a:rPr lang="hr-HR" altLang="sr-Latn-RS" sz="2600" dirty="0"/>
              <a:t>kontinuirano praćenje rada i razvoja učenika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altLang="sr-Latn-RS" sz="2600" dirty="0"/>
              <a:t>  pronalazak uzroka eventualnih teškoća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altLang="sr-Latn-RS" sz="2600" dirty="0"/>
              <a:t>  ukazivanje na propuste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altLang="sr-Latn-RS" sz="2600" dirty="0"/>
              <a:t>  poticanje normalnog toka razvoja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altLang="sr-Latn-RS" sz="2600" dirty="0"/>
              <a:t>  pozitivan utjecaj na školski uspjeh djeteta, ali i na njegovo cjelokupno ponašanje</a:t>
            </a:r>
          </a:p>
          <a:p>
            <a:endParaRPr lang="hr-HR" dirty="0"/>
          </a:p>
        </p:txBody>
      </p:sp>
      <p:pic>
        <p:nvPicPr>
          <p:cNvPr id="10242" name="Picture 2" descr="Slikovni rezultat za collaboration parents teachers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55" y="4683080"/>
            <a:ext cx="3867945" cy="21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570271"/>
            <a:ext cx="7543800" cy="75413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4000" dirty="0"/>
              <a:t>Dobrobiti suradnje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59" y="2032547"/>
            <a:ext cx="7543801" cy="4023360"/>
          </a:xfrm>
        </p:spPr>
        <p:txBody>
          <a:bodyPr>
            <a:normAutofit/>
          </a:bodyPr>
          <a:lstStyle/>
          <a:p>
            <a:r>
              <a:rPr lang="hr-HR" sz="2400" dirty="0"/>
              <a:t> </a:t>
            </a:r>
          </a:p>
        </p:txBody>
      </p:sp>
      <p:pic>
        <p:nvPicPr>
          <p:cNvPr id="1026" name="Picture 2" descr="https://www.colourbox.com/preview/14771334-school-bo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27" y="2418736"/>
            <a:ext cx="1327039" cy="28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20564550">
            <a:off x="5339028" y="2392029"/>
            <a:ext cx="2978161" cy="786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bolje ocjene</a:t>
            </a:r>
          </a:p>
        </p:txBody>
      </p:sp>
      <p:sp>
        <p:nvSpPr>
          <p:cNvPr id="6" name="Right Arrow 5"/>
          <p:cNvSpPr/>
          <p:nvPr/>
        </p:nvSpPr>
        <p:spPr>
          <a:xfrm rot="803765">
            <a:off x="5345593" y="4643871"/>
            <a:ext cx="2977079" cy="834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redovitiji dolazak u školu</a:t>
            </a:r>
          </a:p>
        </p:txBody>
      </p:sp>
      <p:sp>
        <p:nvSpPr>
          <p:cNvPr id="4" name="Left Arrow 3"/>
          <p:cNvSpPr/>
          <p:nvPr/>
        </p:nvSpPr>
        <p:spPr>
          <a:xfrm rot="546029">
            <a:off x="542591" y="2486475"/>
            <a:ext cx="2798095" cy="8288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veća volja za rad kod kuće</a:t>
            </a:r>
          </a:p>
        </p:txBody>
      </p:sp>
      <p:sp>
        <p:nvSpPr>
          <p:cNvPr id="8" name="Left Arrow 7"/>
          <p:cNvSpPr/>
          <p:nvPr/>
        </p:nvSpPr>
        <p:spPr>
          <a:xfrm rot="20765284">
            <a:off x="382480" y="4520779"/>
            <a:ext cx="3080274" cy="99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razvijanje pozitivnijih stavova i ponašanja</a:t>
            </a:r>
          </a:p>
        </p:txBody>
      </p:sp>
    </p:spTree>
    <p:extLst>
      <p:ext uri="{BB962C8B-B14F-4D97-AF65-F5344CB8AC3E}">
        <p14:creationId xmlns:p14="http://schemas.microsoft.com/office/powerpoint/2010/main" val="3252353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651</TotalTime>
  <Words>1848</Words>
  <Application>Microsoft Office PowerPoint</Application>
  <PresentationFormat>Prikaz na zaslonu (4:3)</PresentationFormat>
  <Paragraphs>246</Paragraphs>
  <Slides>36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Symbol</vt:lpstr>
      <vt:lpstr>Wingdings</vt:lpstr>
      <vt:lpstr>Wingdings 2</vt:lpstr>
      <vt:lpstr>Retrospect</vt:lpstr>
      <vt:lpstr>Suradnja s roditeljima</vt:lpstr>
      <vt:lpstr>Sadržaj:</vt:lpstr>
      <vt:lpstr> Suradnja</vt:lpstr>
      <vt:lpstr>Karakteristike suradnje</vt:lpstr>
      <vt:lpstr>Karakteristike suradnje</vt:lpstr>
      <vt:lpstr>Suradnja škole i obitelji</vt:lpstr>
      <vt:lpstr>Oblici suradnje s roditeljima</vt:lpstr>
      <vt:lpstr>Važnost suradnje škole i roditelja</vt:lpstr>
      <vt:lpstr>Dobrobiti suradnje</vt:lpstr>
      <vt:lpstr>Dobrobiti suradnje</vt:lpstr>
      <vt:lpstr>Komunikacija – puno više od riječi</vt:lpstr>
      <vt:lpstr>PowerPoint prezentacija</vt:lpstr>
      <vt:lpstr>Izazovi suradnje</vt:lpstr>
      <vt:lpstr>Smjernice za aktivno slušanje:</vt:lpstr>
      <vt:lpstr>PowerPoint prezentacija</vt:lpstr>
      <vt:lpstr>Prepreke uspješnoj komunikaciji</vt:lpstr>
      <vt:lpstr>Konflikt ili sukob</vt:lpstr>
      <vt:lpstr>Uzroci sukoba</vt:lpstr>
      <vt:lpstr>Konflikt</vt:lpstr>
      <vt:lpstr>7 pravila za uspješno prevladavanje sukoba</vt:lpstr>
      <vt:lpstr>Suradnja sa zahtjevnim roditeljima</vt:lpstr>
      <vt:lpstr>Zahtjevni roditelji</vt:lpstr>
      <vt:lpstr>Zahtjevni roditelji</vt:lpstr>
      <vt:lpstr>Zahtjevni roditelji</vt:lpstr>
      <vt:lpstr>Izvori sukoba učitelja i roditelja</vt:lpstr>
      <vt:lpstr>Roditelji i učitelji opažaju istu stvar različito -  vide dijete u različitim uvjetima</vt:lpstr>
      <vt:lpstr>PowerPoint prezentacija</vt:lpstr>
      <vt:lpstr>PowerPoint prezentacija</vt:lpstr>
      <vt:lpstr>PowerPoint prezentacija</vt:lpstr>
      <vt:lpstr>Ako dođe do sukoba…</vt:lpstr>
      <vt:lpstr>Strategije</vt:lpstr>
      <vt:lpstr>Što ako roditelj nije u pravu?</vt:lpstr>
      <vt:lpstr>Kako se ophoditi?</vt:lpstr>
      <vt:lpstr>Savjeti…</vt:lpstr>
      <vt:lpstr>… i smjernice</vt:lpstr>
      <vt:lpstr>Hvala na pažnji!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Suradnja s roditeljima</dc:title>
  <dc:creator>Mladen Vukomanović</dc:creator>
  <cp:lastModifiedBy>Windows korisnik</cp:lastModifiedBy>
  <cp:revision>54</cp:revision>
  <cp:lastPrinted>2016-08-24T11:30:10Z</cp:lastPrinted>
  <dcterms:created xsi:type="dcterms:W3CDTF">2016-08-22T17:47:56Z</dcterms:created>
  <dcterms:modified xsi:type="dcterms:W3CDTF">2022-05-24T08:50:05Z</dcterms:modified>
</cp:coreProperties>
</file>